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307" r:id="rId35"/>
    <p:sldId id="308" r:id="rId36"/>
    <p:sldId id="309"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p:cViewPr varScale="1">
        <p:scale>
          <a:sx n="122" d="100"/>
          <a:sy n="122" d="100"/>
        </p:scale>
        <p:origin x="33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11/2/23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11/2/23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11/2/23</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06C26-6395-4F48-9338-846F5F90FC88}"/>
              </a:ext>
            </a:extLst>
          </p:cNvPr>
          <p:cNvSpPr>
            <a:spLocks noGrp="1"/>
          </p:cNvSpPr>
          <p:nvPr>
            <p:ph type="ctrTitle"/>
          </p:nvPr>
        </p:nvSpPr>
        <p:spPr>
          <a:xfrm>
            <a:off x="1507067" y="1692067"/>
            <a:ext cx="7766936" cy="2358769"/>
          </a:xfrm>
        </p:spPr>
        <p:txBody>
          <a:bodyPr/>
          <a:lstStyle/>
          <a:p>
            <a:pPr algn="ctr"/>
            <a:r>
              <a:rPr lang="en-US" dirty="0"/>
              <a:t>THEMATIC AREAS OF THE LAW OF INTERPTRETATION</a:t>
            </a:r>
            <a:endParaRPr lang="x-none" dirty="0"/>
          </a:p>
        </p:txBody>
      </p:sp>
      <p:sp>
        <p:nvSpPr>
          <p:cNvPr id="3" name="Subtitle 2">
            <a:extLst>
              <a:ext uri="{FF2B5EF4-FFF2-40B4-BE49-F238E27FC236}">
                <a16:creationId xmlns:a16="http://schemas.microsoft.com/office/drawing/2014/main" id="{076F0129-EAFA-4085-8858-8CE8E905A2EE}"/>
              </a:ext>
            </a:extLst>
          </p:cNvPr>
          <p:cNvSpPr>
            <a:spLocks noGrp="1"/>
          </p:cNvSpPr>
          <p:nvPr>
            <p:ph type="subTitle" idx="1"/>
          </p:nvPr>
        </p:nvSpPr>
        <p:spPr/>
        <p:txBody>
          <a:bodyPr/>
          <a:lstStyle/>
          <a:p>
            <a:r>
              <a:rPr lang="en-US" dirty="0"/>
              <a:t>SLIDE</a:t>
            </a:r>
            <a:endParaRPr lang="x-none" dirty="0"/>
          </a:p>
        </p:txBody>
      </p:sp>
    </p:spTree>
    <p:extLst>
      <p:ext uri="{BB962C8B-B14F-4D97-AF65-F5344CB8AC3E}">
        <p14:creationId xmlns:p14="http://schemas.microsoft.com/office/powerpoint/2010/main" val="26468531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166E5-6073-4D26-9229-92AD44748F00}"/>
              </a:ext>
            </a:extLst>
          </p:cNvPr>
          <p:cNvSpPr>
            <a:spLocks noGrp="1"/>
          </p:cNvSpPr>
          <p:nvPr>
            <p:ph type="title"/>
          </p:nvPr>
        </p:nvSpPr>
        <p:spPr/>
        <p:txBody>
          <a:bodyPr/>
          <a:lstStyle/>
          <a:p>
            <a:pPr algn="ctr"/>
            <a:r>
              <a:rPr lang="en-US" dirty="0"/>
              <a:t>Interpretation </a:t>
            </a:r>
            <a:endParaRPr lang="x-none" dirty="0"/>
          </a:p>
        </p:txBody>
      </p:sp>
      <p:sp>
        <p:nvSpPr>
          <p:cNvPr id="3" name="Content Placeholder 2">
            <a:extLst>
              <a:ext uri="{FF2B5EF4-FFF2-40B4-BE49-F238E27FC236}">
                <a16:creationId xmlns:a16="http://schemas.microsoft.com/office/drawing/2014/main" id="{F81CBF82-DE02-4F8F-BD17-638486F6E115}"/>
              </a:ext>
            </a:extLst>
          </p:cNvPr>
          <p:cNvSpPr>
            <a:spLocks noGrp="1"/>
          </p:cNvSpPr>
          <p:nvPr>
            <p:ph idx="1"/>
          </p:nvPr>
        </p:nvSpPr>
        <p:spPr/>
        <p:txBody>
          <a:bodyPr>
            <a:normAutofit/>
          </a:bodyPr>
          <a:lstStyle/>
          <a:p>
            <a:pPr algn="just"/>
            <a:r>
              <a:rPr lang="en-US" sz="2800" dirty="0"/>
              <a:t>Interpretation deals with broader concepts, questions as to the proper meaning of a given text, document, constitution or legal document.</a:t>
            </a:r>
          </a:p>
          <a:p>
            <a:pPr algn="just"/>
            <a:r>
              <a:rPr lang="en-US" sz="2800" dirty="0"/>
              <a:t>How do we interpret the law, what are the rules of interpretation, which one is worth employing as a tool, what should be the criteria for making that decision.</a:t>
            </a:r>
            <a:endParaRPr lang="x-none" sz="2800" dirty="0"/>
          </a:p>
        </p:txBody>
      </p:sp>
    </p:spTree>
    <p:extLst>
      <p:ext uri="{BB962C8B-B14F-4D97-AF65-F5344CB8AC3E}">
        <p14:creationId xmlns:p14="http://schemas.microsoft.com/office/powerpoint/2010/main" val="8460908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B3BC0-6260-446F-98FA-6BA9E2BCD9BD}"/>
              </a:ext>
            </a:extLst>
          </p:cNvPr>
          <p:cNvSpPr>
            <a:spLocks noGrp="1"/>
          </p:cNvSpPr>
          <p:nvPr>
            <p:ph type="title"/>
          </p:nvPr>
        </p:nvSpPr>
        <p:spPr/>
        <p:txBody>
          <a:bodyPr/>
          <a:lstStyle/>
          <a:p>
            <a:pPr algn="ctr"/>
            <a:r>
              <a:rPr lang="en-US" dirty="0"/>
              <a:t>Interpretation</a:t>
            </a:r>
            <a:endParaRPr lang="x-none" dirty="0"/>
          </a:p>
        </p:txBody>
      </p:sp>
      <p:sp>
        <p:nvSpPr>
          <p:cNvPr id="3" name="Content Placeholder 2">
            <a:extLst>
              <a:ext uri="{FF2B5EF4-FFF2-40B4-BE49-F238E27FC236}">
                <a16:creationId xmlns:a16="http://schemas.microsoft.com/office/drawing/2014/main" id="{094BB33B-DFBA-4732-96A4-4F57B2706F98}"/>
              </a:ext>
            </a:extLst>
          </p:cNvPr>
          <p:cNvSpPr>
            <a:spLocks noGrp="1"/>
          </p:cNvSpPr>
          <p:nvPr>
            <p:ph idx="1"/>
          </p:nvPr>
        </p:nvSpPr>
        <p:spPr/>
        <p:txBody>
          <a:bodyPr>
            <a:normAutofit/>
          </a:bodyPr>
          <a:lstStyle/>
          <a:p>
            <a:pPr algn="just"/>
            <a:r>
              <a:rPr lang="en-US" sz="2800" dirty="0"/>
              <a:t>In interpretation we embark upon the journey that legal experts undertake to </a:t>
            </a:r>
            <a:r>
              <a:rPr lang="en-US" sz="2800" b="1" dirty="0"/>
              <a:t> determine the meaning, scope, ambit and the effect of words, phrases, sentences, provisions in deeds, agreements, Wills, Acts and Constitution</a:t>
            </a:r>
            <a:r>
              <a:rPr lang="en-US" sz="2800" dirty="0"/>
              <a:t>. </a:t>
            </a:r>
          </a:p>
          <a:p>
            <a:pPr algn="just"/>
            <a:r>
              <a:rPr lang="en-US" sz="2800" dirty="0"/>
              <a:t>In a given text several meanings may come to the fore and the question is which one should be adopted or employed.</a:t>
            </a:r>
            <a:endParaRPr lang="x-none" sz="2800" dirty="0"/>
          </a:p>
        </p:txBody>
      </p:sp>
    </p:spTree>
    <p:extLst>
      <p:ext uri="{BB962C8B-B14F-4D97-AF65-F5344CB8AC3E}">
        <p14:creationId xmlns:p14="http://schemas.microsoft.com/office/powerpoint/2010/main" val="21966768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6CE21-B11A-4148-AFA3-181A1B4A9B4D}"/>
              </a:ext>
            </a:extLst>
          </p:cNvPr>
          <p:cNvSpPr>
            <a:spLocks noGrp="1"/>
          </p:cNvSpPr>
          <p:nvPr>
            <p:ph type="title"/>
          </p:nvPr>
        </p:nvSpPr>
        <p:spPr/>
        <p:txBody>
          <a:bodyPr/>
          <a:lstStyle/>
          <a:p>
            <a:pPr algn="ctr"/>
            <a:r>
              <a:rPr lang="en-US" dirty="0"/>
              <a:t>Why Interpret</a:t>
            </a:r>
            <a:endParaRPr lang="x-none" dirty="0"/>
          </a:p>
        </p:txBody>
      </p:sp>
      <p:sp>
        <p:nvSpPr>
          <p:cNvPr id="3" name="Content Placeholder 2">
            <a:extLst>
              <a:ext uri="{FF2B5EF4-FFF2-40B4-BE49-F238E27FC236}">
                <a16:creationId xmlns:a16="http://schemas.microsoft.com/office/drawing/2014/main" id="{854BA146-1282-4EB9-B38F-32149AE02129}"/>
              </a:ext>
            </a:extLst>
          </p:cNvPr>
          <p:cNvSpPr>
            <a:spLocks noGrp="1"/>
          </p:cNvSpPr>
          <p:nvPr>
            <p:ph idx="1"/>
          </p:nvPr>
        </p:nvSpPr>
        <p:spPr/>
        <p:txBody>
          <a:bodyPr>
            <a:normAutofit/>
          </a:bodyPr>
          <a:lstStyle/>
          <a:p>
            <a:pPr algn="just"/>
            <a:r>
              <a:rPr lang="en-US" sz="2800" dirty="0"/>
              <a:t>Language is the vehicle of thought and there is a great deal of imprecision. The language employed may not even convey one’s one thought and there may be the need to interpret. </a:t>
            </a:r>
          </a:p>
          <a:p>
            <a:pPr algn="just"/>
            <a:r>
              <a:rPr lang="en-US" sz="2800" dirty="0"/>
              <a:t>Where there is a genuine question as to the meaning of a text, then the journey of interpretation has began. We may remind ourselves of the words of Lord Denning that:</a:t>
            </a:r>
            <a:endParaRPr lang="x-none" sz="2800" dirty="0"/>
          </a:p>
        </p:txBody>
      </p:sp>
    </p:spTree>
    <p:extLst>
      <p:ext uri="{BB962C8B-B14F-4D97-AF65-F5344CB8AC3E}">
        <p14:creationId xmlns:p14="http://schemas.microsoft.com/office/powerpoint/2010/main" val="1378157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4112E-F5B4-4676-887F-0BE7D0946A34}"/>
              </a:ext>
            </a:extLst>
          </p:cNvPr>
          <p:cNvSpPr>
            <a:spLocks noGrp="1"/>
          </p:cNvSpPr>
          <p:nvPr>
            <p:ph type="title"/>
          </p:nvPr>
        </p:nvSpPr>
        <p:spPr/>
        <p:txBody>
          <a:bodyPr/>
          <a:lstStyle/>
          <a:p>
            <a:pPr algn="ctr"/>
            <a:r>
              <a:rPr lang="en-US" b="1" dirty="0"/>
              <a:t>Seaford Court Estate Ltd v Asher</a:t>
            </a:r>
            <a:r>
              <a:rPr lang="en-US" dirty="0"/>
              <a:t> [1949] 2 KB 481 @ 499 </a:t>
            </a:r>
            <a:endParaRPr lang="x-none" dirty="0"/>
          </a:p>
        </p:txBody>
      </p:sp>
      <p:sp>
        <p:nvSpPr>
          <p:cNvPr id="3" name="Content Placeholder 2">
            <a:extLst>
              <a:ext uri="{FF2B5EF4-FFF2-40B4-BE49-F238E27FC236}">
                <a16:creationId xmlns:a16="http://schemas.microsoft.com/office/drawing/2014/main" id="{9AE57CC5-8D7F-44D7-AEA1-F1E9CD0AF76D}"/>
              </a:ext>
            </a:extLst>
          </p:cNvPr>
          <p:cNvSpPr>
            <a:spLocks noGrp="1"/>
          </p:cNvSpPr>
          <p:nvPr>
            <p:ph idx="1"/>
          </p:nvPr>
        </p:nvSpPr>
        <p:spPr/>
        <p:txBody>
          <a:bodyPr>
            <a:normAutofit lnSpcReduction="10000"/>
          </a:bodyPr>
          <a:lstStyle/>
          <a:p>
            <a:pPr marL="0" indent="0" algn="just">
              <a:buNone/>
            </a:pPr>
            <a:r>
              <a:rPr lang="en-US" sz="2400" i="1" dirty="0"/>
              <a:t>“It would certainly save the judges trouble if Acts of Parliament were drafted with divine prescience and perfect clarity. In the absence of it, when a defect appears, a Judge cannot simply fold his hands and blame the draftsman. He must set to work on the constructive task of finding the intention of Parliament, and he must do this not only from the language of the statute but also from a consideration of the social conditions which gave rise to it, and to the mischief which it was passed to remedy, and then he must supplement the written word as to give “force and life” to the intention of legislature”</a:t>
            </a:r>
            <a:endParaRPr lang="en-US" sz="2400" dirty="0"/>
          </a:p>
          <a:p>
            <a:endParaRPr lang="en-US" dirty="0"/>
          </a:p>
        </p:txBody>
      </p:sp>
    </p:spTree>
    <p:extLst>
      <p:ext uri="{BB962C8B-B14F-4D97-AF65-F5344CB8AC3E}">
        <p14:creationId xmlns:p14="http://schemas.microsoft.com/office/powerpoint/2010/main" val="2432979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F92EB-2239-42BF-9BF2-B8A0C018A6A2}"/>
              </a:ext>
            </a:extLst>
          </p:cNvPr>
          <p:cNvSpPr>
            <a:spLocks noGrp="1"/>
          </p:cNvSpPr>
          <p:nvPr>
            <p:ph type="title"/>
          </p:nvPr>
        </p:nvSpPr>
        <p:spPr/>
        <p:txBody>
          <a:bodyPr/>
          <a:lstStyle/>
          <a:p>
            <a:pPr algn="ctr"/>
            <a:r>
              <a:rPr lang="en-US" dirty="0"/>
              <a:t>Why Interpret?</a:t>
            </a:r>
            <a:endParaRPr lang="x-none" dirty="0"/>
          </a:p>
        </p:txBody>
      </p:sp>
      <p:sp>
        <p:nvSpPr>
          <p:cNvPr id="3" name="Content Placeholder 2">
            <a:extLst>
              <a:ext uri="{FF2B5EF4-FFF2-40B4-BE49-F238E27FC236}">
                <a16:creationId xmlns:a16="http://schemas.microsoft.com/office/drawing/2014/main" id="{67F0E18B-B27E-43FD-B9EE-B6C121DFCA48}"/>
              </a:ext>
            </a:extLst>
          </p:cNvPr>
          <p:cNvSpPr>
            <a:spLocks noGrp="1"/>
          </p:cNvSpPr>
          <p:nvPr>
            <p:ph idx="1"/>
          </p:nvPr>
        </p:nvSpPr>
        <p:spPr/>
        <p:txBody>
          <a:bodyPr>
            <a:normAutofit/>
          </a:bodyPr>
          <a:lstStyle/>
          <a:p>
            <a:pPr algn="just"/>
            <a:r>
              <a:rPr lang="en-US" sz="2800" dirty="0"/>
              <a:t>The word of a given text may not have clearly expressed or conveyed the meaning that the writer intended to express and a question of interpretation arises. </a:t>
            </a:r>
          </a:p>
          <a:p>
            <a:pPr algn="just"/>
            <a:r>
              <a:rPr lang="en-US" sz="2800" dirty="0"/>
              <a:t>PNDCL 78 that criminalizes “doing an act with intent to sabotage the economy of Ghana”. What does that mean? What act? How does it sabotage the economy?</a:t>
            </a:r>
            <a:endParaRPr lang="x-none" sz="2800" dirty="0"/>
          </a:p>
        </p:txBody>
      </p:sp>
    </p:spTree>
    <p:extLst>
      <p:ext uri="{BB962C8B-B14F-4D97-AF65-F5344CB8AC3E}">
        <p14:creationId xmlns:p14="http://schemas.microsoft.com/office/powerpoint/2010/main" val="1404796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Why Interpret?</a:t>
            </a:r>
          </a:p>
        </p:txBody>
      </p:sp>
      <p:sp>
        <p:nvSpPr>
          <p:cNvPr id="3" name="Content Placeholder 2"/>
          <p:cNvSpPr>
            <a:spLocks noGrp="1"/>
          </p:cNvSpPr>
          <p:nvPr>
            <p:ph idx="1"/>
          </p:nvPr>
        </p:nvSpPr>
        <p:spPr/>
        <p:txBody>
          <a:bodyPr>
            <a:normAutofit lnSpcReduction="10000"/>
          </a:bodyPr>
          <a:lstStyle/>
          <a:p>
            <a:pPr algn="just"/>
            <a:r>
              <a:rPr lang="en-US" sz="2800" dirty="0"/>
              <a:t>We face issues of drafting errors in Acts of Parliament, legal documents and agreements. What happens when there is an obvious mistake in an Act passed by Parliament. Do the courts fold their arms.</a:t>
            </a:r>
          </a:p>
          <a:p>
            <a:pPr algn="just"/>
            <a:r>
              <a:rPr lang="en-US" sz="2800" dirty="0"/>
              <a:t>Two views: One that says it is not the duty of the court to rectify the mistakes of Parliament. The second view holds that the courts can amend mistakes made by Parliament.</a:t>
            </a:r>
          </a:p>
        </p:txBody>
      </p:sp>
    </p:spTree>
    <p:extLst>
      <p:ext uri="{BB962C8B-B14F-4D97-AF65-F5344CB8AC3E}">
        <p14:creationId xmlns:p14="http://schemas.microsoft.com/office/powerpoint/2010/main" val="2044795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Why Interpret? </a:t>
            </a:r>
          </a:p>
        </p:txBody>
      </p:sp>
      <p:sp>
        <p:nvSpPr>
          <p:cNvPr id="3" name="Content Placeholder 2"/>
          <p:cNvSpPr>
            <a:spLocks noGrp="1"/>
          </p:cNvSpPr>
          <p:nvPr>
            <p:ph idx="1"/>
          </p:nvPr>
        </p:nvSpPr>
        <p:spPr/>
        <p:txBody>
          <a:bodyPr>
            <a:normAutofit/>
          </a:bodyPr>
          <a:lstStyle/>
          <a:p>
            <a:pPr algn="just"/>
            <a:r>
              <a:rPr lang="en-US" sz="2800" dirty="0"/>
              <a:t>A word may have several meanings and the question may  arise as to which is the correct meaning in a text.</a:t>
            </a:r>
          </a:p>
          <a:p>
            <a:pPr algn="just"/>
            <a:r>
              <a:rPr lang="en-US" sz="2800" dirty="0"/>
              <a:t>We have the ordinary meaning, technical meaning, scientific meaning, secondary meaning, legal meaning, implicit meaning, explicit meaning, special meaning, implied meaning </a:t>
            </a:r>
            <a:r>
              <a:rPr lang="en-US" sz="2800" dirty="0" err="1"/>
              <a:t>etc</a:t>
            </a:r>
            <a:endParaRPr lang="en-US" sz="2800" dirty="0"/>
          </a:p>
        </p:txBody>
      </p:sp>
    </p:spTree>
    <p:extLst>
      <p:ext uri="{BB962C8B-B14F-4D97-AF65-F5344CB8AC3E}">
        <p14:creationId xmlns:p14="http://schemas.microsoft.com/office/powerpoint/2010/main" val="38575633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Rules of Interpretation</a:t>
            </a:r>
          </a:p>
        </p:txBody>
      </p:sp>
      <p:sp>
        <p:nvSpPr>
          <p:cNvPr id="3" name="Content Placeholder 2"/>
          <p:cNvSpPr>
            <a:spLocks noGrp="1"/>
          </p:cNvSpPr>
          <p:nvPr>
            <p:ph idx="1"/>
          </p:nvPr>
        </p:nvSpPr>
        <p:spPr/>
        <p:txBody>
          <a:bodyPr>
            <a:normAutofit/>
          </a:bodyPr>
          <a:lstStyle/>
          <a:p>
            <a:pPr algn="just"/>
            <a:r>
              <a:rPr lang="en-US" sz="2800" dirty="0"/>
              <a:t>Depending on the document being interpreted the rules applicable may somehow differ.</a:t>
            </a:r>
          </a:p>
          <a:p>
            <a:pPr algn="just"/>
            <a:r>
              <a:rPr lang="en-US" sz="2800" dirty="0"/>
              <a:t>Three main areas of interpretation:</a:t>
            </a:r>
          </a:p>
          <a:p>
            <a:pPr algn="just"/>
            <a:r>
              <a:rPr lang="en-US" sz="2800" dirty="0"/>
              <a:t>Rules pertaining to Non Statutory documents</a:t>
            </a:r>
          </a:p>
          <a:p>
            <a:pPr algn="just"/>
            <a:r>
              <a:rPr lang="en-US" sz="2800" dirty="0"/>
              <a:t>Rules applicable to Statutory documents</a:t>
            </a:r>
          </a:p>
          <a:p>
            <a:pPr algn="just"/>
            <a:r>
              <a:rPr lang="en-US" sz="2800" dirty="0"/>
              <a:t>Rules applicable to the Constitution</a:t>
            </a:r>
          </a:p>
        </p:txBody>
      </p:sp>
    </p:spTree>
    <p:extLst>
      <p:ext uri="{BB962C8B-B14F-4D97-AF65-F5344CB8AC3E}">
        <p14:creationId xmlns:p14="http://schemas.microsoft.com/office/powerpoint/2010/main" val="4100320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Rules applicable to Non-Statutory Documents</a:t>
            </a:r>
          </a:p>
        </p:txBody>
      </p:sp>
      <p:sp>
        <p:nvSpPr>
          <p:cNvPr id="3" name="Content Placeholder 2"/>
          <p:cNvSpPr>
            <a:spLocks noGrp="1"/>
          </p:cNvSpPr>
          <p:nvPr>
            <p:ph idx="1"/>
          </p:nvPr>
        </p:nvSpPr>
        <p:spPr/>
        <p:txBody>
          <a:bodyPr>
            <a:normAutofit/>
          </a:bodyPr>
          <a:lstStyle/>
          <a:p>
            <a:r>
              <a:rPr lang="en-GB" sz="2800" b="1" dirty="0"/>
              <a:t>First principle in construing an instrument or a document is to read the document as a whole.</a:t>
            </a:r>
          </a:p>
          <a:p>
            <a:pPr algn="just"/>
            <a:r>
              <a:rPr lang="en-GB" sz="2800" b="1" dirty="0"/>
              <a:t>And this appears to be basic principle that applies to all the other areas of interpretation that one cannot claim to understand a document unless it has been read as a whole. This is underscored by </a:t>
            </a:r>
            <a:r>
              <a:rPr lang="en-GB" sz="2800" b="1" dirty="0" err="1"/>
              <a:t>Aharon</a:t>
            </a:r>
            <a:r>
              <a:rPr lang="en-GB" sz="2800" b="1" dirty="0"/>
              <a:t> Barak when he notes that:</a:t>
            </a:r>
            <a:endParaRPr lang="en-US" sz="2800" dirty="0"/>
          </a:p>
        </p:txBody>
      </p:sp>
    </p:spTree>
    <p:extLst>
      <p:ext uri="{BB962C8B-B14F-4D97-AF65-F5344CB8AC3E}">
        <p14:creationId xmlns:p14="http://schemas.microsoft.com/office/powerpoint/2010/main" val="9319098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Non-Statutory Documents</a:t>
            </a:r>
          </a:p>
        </p:txBody>
      </p:sp>
      <p:sp>
        <p:nvSpPr>
          <p:cNvPr id="3" name="Content Placeholder 2"/>
          <p:cNvSpPr>
            <a:spLocks noGrp="1"/>
          </p:cNvSpPr>
          <p:nvPr>
            <p:ph idx="1"/>
          </p:nvPr>
        </p:nvSpPr>
        <p:spPr/>
        <p:txBody>
          <a:bodyPr>
            <a:normAutofit/>
          </a:bodyPr>
          <a:lstStyle/>
          <a:p>
            <a:pPr algn="just"/>
            <a:r>
              <a:rPr lang="en-GB" sz="2800" i="1" dirty="0"/>
              <a:t>“In seeking the purpose of the contract, Judges must treat the contract as a whole. They learn its subjective purpose from the totality of contractual provisions. No one provision is the source of the subjective purpose. The various parts of a contract are entwined and connected with each other”.</a:t>
            </a:r>
            <a:endParaRPr lang="en-US" sz="2800" dirty="0"/>
          </a:p>
          <a:p>
            <a:r>
              <a:rPr lang="en-US" sz="2800" dirty="0"/>
              <a:t>See </a:t>
            </a:r>
            <a:r>
              <a:rPr lang="en-GB" sz="2800" b="1" dirty="0"/>
              <a:t>Manu v </a:t>
            </a:r>
            <a:r>
              <a:rPr lang="en-GB" sz="2800" b="1" dirty="0" err="1"/>
              <a:t>Emeruwa</a:t>
            </a:r>
            <a:r>
              <a:rPr lang="en-GB" sz="2800" b="1" dirty="0"/>
              <a:t> (1971) GLR</a:t>
            </a:r>
            <a:r>
              <a:rPr lang="en-GB" sz="2800" dirty="0"/>
              <a:t> </a:t>
            </a:r>
            <a:endParaRPr lang="en-US" sz="2800" dirty="0"/>
          </a:p>
        </p:txBody>
      </p:sp>
    </p:spTree>
    <p:extLst>
      <p:ext uri="{BB962C8B-B14F-4D97-AF65-F5344CB8AC3E}">
        <p14:creationId xmlns:p14="http://schemas.microsoft.com/office/powerpoint/2010/main" val="2849923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Non-Statutory Documents</a:t>
            </a:r>
          </a:p>
        </p:txBody>
      </p:sp>
      <p:sp>
        <p:nvSpPr>
          <p:cNvPr id="3" name="Content Placeholder 2"/>
          <p:cNvSpPr>
            <a:spLocks noGrp="1"/>
          </p:cNvSpPr>
          <p:nvPr>
            <p:ph idx="1"/>
          </p:nvPr>
        </p:nvSpPr>
        <p:spPr/>
        <p:txBody>
          <a:bodyPr>
            <a:normAutofit lnSpcReduction="10000"/>
          </a:bodyPr>
          <a:lstStyle/>
          <a:p>
            <a:pPr algn="just"/>
            <a:r>
              <a:rPr lang="en-US" sz="2800" dirty="0"/>
              <a:t>Two, </a:t>
            </a:r>
            <a:r>
              <a:rPr lang="en-GB" sz="2800" dirty="0"/>
              <a:t>the need for the Judge to read a document as a whole is only to discover the intention of the parties and enforce it. And the interpretation must be near as possible to the purpose at the core of the text as the law would permit.</a:t>
            </a:r>
          </a:p>
          <a:p>
            <a:pPr algn="just"/>
            <a:r>
              <a:rPr lang="en-GB" sz="2800" dirty="0"/>
              <a:t>This is emphasised in the case of </a:t>
            </a:r>
            <a:r>
              <a:rPr lang="en-GB" sz="2800" dirty="0" err="1"/>
              <a:t>Biney</a:t>
            </a:r>
            <a:r>
              <a:rPr lang="en-GB" sz="2800" dirty="0"/>
              <a:t> v </a:t>
            </a:r>
            <a:r>
              <a:rPr lang="en-GB" sz="2800" dirty="0" err="1"/>
              <a:t>Biney</a:t>
            </a:r>
            <a:r>
              <a:rPr lang="en-GB" sz="2800" dirty="0"/>
              <a:t> [1974] 1 GLR 318 that construction must be bear to the mind of the parties as the document will permit.</a:t>
            </a:r>
            <a:endParaRPr lang="en-US" sz="2800" dirty="0"/>
          </a:p>
        </p:txBody>
      </p:sp>
    </p:spTree>
    <p:extLst>
      <p:ext uri="{BB962C8B-B14F-4D97-AF65-F5344CB8AC3E}">
        <p14:creationId xmlns:p14="http://schemas.microsoft.com/office/powerpoint/2010/main" val="1918995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t>Bird v </a:t>
            </a:r>
            <a:r>
              <a:rPr lang="en-US" b="1" dirty="0" err="1"/>
              <a:t>Luckie</a:t>
            </a:r>
            <a:r>
              <a:rPr lang="en-US" b="1" dirty="0"/>
              <a:t> (1850) 68 ER 373</a:t>
            </a:r>
            <a:r>
              <a:rPr lang="en-US" dirty="0"/>
              <a:t>:</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pPr algn="just"/>
            <a:r>
              <a:rPr lang="en-US" sz="2800" i="1" dirty="0"/>
              <a:t>“No man is bound to make a Will in such a manner as to deserve approbation from the prudent, the wise or the good. A testator is permitted to be capricious and improvident, and is more at liberty to conceal the circumstances and the motives by which he has been actuated in his dispositions. Many a testamentary provision may seem to the world arbitrary, capricious and eccentric, for which the testator, if he could be heard, might be able to answer most satisfactorily.”</a:t>
            </a:r>
            <a:endParaRPr lang="en-US" sz="2800" dirty="0"/>
          </a:p>
          <a:p>
            <a:endParaRPr lang="en-US" sz="2800" dirty="0"/>
          </a:p>
        </p:txBody>
      </p:sp>
    </p:spTree>
    <p:extLst>
      <p:ext uri="{BB962C8B-B14F-4D97-AF65-F5344CB8AC3E}">
        <p14:creationId xmlns:p14="http://schemas.microsoft.com/office/powerpoint/2010/main" val="34758310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Non-Statutory Documents</a:t>
            </a:r>
          </a:p>
        </p:txBody>
      </p:sp>
      <p:sp>
        <p:nvSpPr>
          <p:cNvPr id="3" name="Content Placeholder 2"/>
          <p:cNvSpPr>
            <a:spLocks noGrp="1"/>
          </p:cNvSpPr>
          <p:nvPr>
            <p:ph idx="1"/>
          </p:nvPr>
        </p:nvSpPr>
        <p:spPr/>
        <p:txBody>
          <a:bodyPr>
            <a:normAutofit/>
          </a:bodyPr>
          <a:lstStyle/>
          <a:p>
            <a:pPr algn="just"/>
            <a:r>
              <a:rPr lang="en-US" sz="2800" dirty="0"/>
              <a:t>Intention must be collected from the document. It is only on rare occasion that a court would admit extrinsic evidence in interpretation. And that extrinsic evidence cannot be admitted to contradict what is clearly on the face of a document.</a:t>
            </a:r>
          </a:p>
          <a:p>
            <a:pPr algn="just"/>
            <a:r>
              <a:rPr lang="en-US" sz="2800" dirty="0"/>
              <a:t>We can look at the case of </a:t>
            </a:r>
            <a:r>
              <a:rPr lang="en-GB" sz="2800" b="1" dirty="0"/>
              <a:t>Allan Sugar (Products) Ltd v Ghana Export Co Ltd [1982-83] GLR 922</a:t>
            </a:r>
            <a:r>
              <a:rPr lang="en-GB" sz="2800" dirty="0"/>
              <a:t>:</a:t>
            </a:r>
            <a:endParaRPr lang="en-US" sz="2800" dirty="0"/>
          </a:p>
        </p:txBody>
      </p:sp>
    </p:spTree>
    <p:extLst>
      <p:ext uri="{BB962C8B-B14F-4D97-AF65-F5344CB8AC3E}">
        <p14:creationId xmlns:p14="http://schemas.microsoft.com/office/powerpoint/2010/main" val="21569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Non-Statutory Documents</a:t>
            </a:r>
          </a:p>
        </p:txBody>
      </p:sp>
      <p:sp>
        <p:nvSpPr>
          <p:cNvPr id="3" name="Content Placeholder 2"/>
          <p:cNvSpPr>
            <a:spLocks noGrp="1"/>
          </p:cNvSpPr>
          <p:nvPr>
            <p:ph idx="1"/>
          </p:nvPr>
        </p:nvSpPr>
        <p:spPr/>
        <p:txBody>
          <a:bodyPr>
            <a:normAutofit fontScale="85000" lnSpcReduction="20000"/>
          </a:bodyPr>
          <a:lstStyle/>
          <a:p>
            <a:pPr algn="just"/>
            <a:r>
              <a:rPr lang="en-GB" sz="2800" i="1" dirty="0"/>
              <a:t>“</a:t>
            </a:r>
            <a:r>
              <a:rPr lang="en-US" sz="2800" i="1" dirty="0"/>
              <a:t>Although the matrix of facts, events, surrounding circumstances and nuances should be taken into account in ascertaining the real intentions of parties to an agreement and in construing it, where parties had reduced into writing their intentions they were bound by their written word and the use of extraneous material as aids to interpretation could only be resorted to in extreme cases of genuine doubt … It is no function of the court to rewrite an agreement for the parties by inserting terms that would have been beneficial but were overlooked especially when such interpolation would amount to an interference with a third party’s bargain”.</a:t>
            </a:r>
            <a:endParaRPr lang="en-US" sz="2800" dirty="0"/>
          </a:p>
          <a:p>
            <a:endParaRPr lang="en-US" sz="2800" dirty="0"/>
          </a:p>
        </p:txBody>
      </p:sp>
    </p:spTree>
    <p:extLst>
      <p:ext uri="{BB962C8B-B14F-4D97-AF65-F5344CB8AC3E}">
        <p14:creationId xmlns:p14="http://schemas.microsoft.com/office/powerpoint/2010/main" val="185821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Non-Statutory Documents</a:t>
            </a:r>
          </a:p>
        </p:txBody>
      </p:sp>
      <p:sp>
        <p:nvSpPr>
          <p:cNvPr id="3" name="Content Placeholder 2"/>
          <p:cNvSpPr>
            <a:spLocks noGrp="1"/>
          </p:cNvSpPr>
          <p:nvPr>
            <p:ph idx="1"/>
          </p:nvPr>
        </p:nvSpPr>
        <p:spPr/>
        <p:txBody>
          <a:bodyPr>
            <a:normAutofit/>
          </a:bodyPr>
          <a:lstStyle/>
          <a:p>
            <a:pPr algn="just"/>
            <a:r>
              <a:rPr lang="en-US" sz="2800" dirty="0"/>
              <a:t>The meaning of a document must first be collected from the text itself taking account of the context. </a:t>
            </a:r>
          </a:p>
          <a:p>
            <a:pPr algn="just"/>
            <a:r>
              <a:rPr lang="en-US" sz="2800" dirty="0"/>
              <a:t>The text must be the basis of any interpretation and meaning of the document.</a:t>
            </a:r>
          </a:p>
          <a:p>
            <a:pPr algn="just"/>
            <a:r>
              <a:rPr lang="en-US" sz="2800" dirty="0"/>
              <a:t>This is expressed in </a:t>
            </a:r>
            <a:r>
              <a:rPr lang="en-US" sz="2800" dirty="0" err="1"/>
              <a:t>Halbury’s</a:t>
            </a:r>
            <a:r>
              <a:rPr lang="en-US" sz="2800" dirty="0"/>
              <a:t> Laws of England as:</a:t>
            </a:r>
          </a:p>
        </p:txBody>
      </p:sp>
    </p:spTree>
    <p:extLst>
      <p:ext uri="{BB962C8B-B14F-4D97-AF65-F5344CB8AC3E}">
        <p14:creationId xmlns:p14="http://schemas.microsoft.com/office/powerpoint/2010/main" val="23464118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Non-Statutory Documents</a:t>
            </a:r>
          </a:p>
        </p:txBody>
      </p:sp>
      <p:sp>
        <p:nvSpPr>
          <p:cNvPr id="3" name="Content Placeholder 2"/>
          <p:cNvSpPr>
            <a:spLocks noGrp="1"/>
          </p:cNvSpPr>
          <p:nvPr>
            <p:ph idx="1"/>
          </p:nvPr>
        </p:nvSpPr>
        <p:spPr/>
        <p:txBody>
          <a:bodyPr>
            <a:normAutofit fontScale="92500"/>
          </a:bodyPr>
          <a:lstStyle/>
          <a:p>
            <a:pPr algn="just"/>
            <a:r>
              <a:rPr lang="en-US" sz="2800" i="1" dirty="0"/>
              <a:t>“The intention must be gathered from the written instrument read in the light of such extrinsic evidence as is admissible for the purpose of construction. The function of the court is to ascertain what the parties meant by the words they have used, to declare the meaning of what is written in the instrument, not what was intended to have been written. To give effect to the intention as expressed in the document. </a:t>
            </a:r>
            <a:endParaRPr lang="en-US" sz="2800" dirty="0"/>
          </a:p>
          <a:p>
            <a:endParaRPr lang="en-US" sz="2800" dirty="0"/>
          </a:p>
        </p:txBody>
      </p:sp>
    </p:spTree>
    <p:extLst>
      <p:ext uri="{BB962C8B-B14F-4D97-AF65-F5344CB8AC3E}">
        <p14:creationId xmlns:p14="http://schemas.microsoft.com/office/powerpoint/2010/main" val="8808734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Non-Statutory Documents</a:t>
            </a:r>
          </a:p>
        </p:txBody>
      </p:sp>
      <p:sp>
        <p:nvSpPr>
          <p:cNvPr id="3" name="Content Placeholder 2"/>
          <p:cNvSpPr>
            <a:spLocks noGrp="1"/>
          </p:cNvSpPr>
          <p:nvPr>
            <p:ph idx="1"/>
          </p:nvPr>
        </p:nvSpPr>
        <p:spPr/>
        <p:txBody>
          <a:bodyPr>
            <a:normAutofit/>
          </a:bodyPr>
          <a:lstStyle/>
          <a:p>
            <a:pPr algn="just"/>
            <a:r>
              <a:rPr lang="en-GB" sz="2800" dirty="0"/>
              <a:t>Interpretation is necessary where words are used in their technical and scientific sense, such meanings must be assigned to it. Words that have peculiar meaning to specialized fields such as architects, lawyers, engineers, accountants, doctors would have to be given the scientific or the technical meaning assigned the words.</a:t>
            </a:r>
          </a:p>
          <a:p>
            <a:pPr algn="just"/>
            <a:r>
              <a:rPr lang="en-GB" sz="2800" dirty="0"/>
              <a:t>See </a:t>
            </a:r>
            <a:r>
              <a:rPr lang="en-GB" sz="2800" b="1" dirty="0"/>
              <a:t>Shore v Wilson (1842) 9 </a:t>
            </a:r>
            <a:r>
              <a:rPr lang="en-GB" sz="2800" b="1" dirty="0" err="1"/>
              <a:t>Cl</a:t>
            </a:r>
            <a:r>
              <a:rPr lang="en-GB" sz="2800" b="1" dirty="0"/>
              <a:t> &amp; F 355.</a:t>
            </a:r>
            <a:endParaRPr lang="en-US" sz="2800" dirty="0"/>
          </a:p>
        </p:txBody>
      </p:sp>
    </p:spTree>
    <p:extLst>
      <p:ext uri="{BB962C8B-B14F-4D97-AF65-F5344CB8AC3E}">
        <p14:creationId xmlns:p14="http://schemas.microsoft.com/office/powerpoint/2010/main" val="20059695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Power to rectify Mistakes</a:t>
            </a:r>
          </a:p>
        </p:txBody>
      </p:sp>
      <p:sp>
        <p:nvSpPr>
          <p:cNvPr id="3" name="Content Placeholder 2"/>
          <p:cNvSpPr>
            <a:spLocks noGrp="1"/>
          </p:cNvSpPr>
          <p:nvPr>
            <p:ph idx="1"/>
          </p:nvPr>
        </p:nvSpPr>
        <p:spPr/>
        <p:txBody>
          <a:bodyPr>
            <a:normAutofit/>
          </a:bodyPr>
          <a:lstStyle/>
          <a:p>
            <a:pPr algn="just"/>
            <a:r>
              <a:rPr lang="en-US" sz="2800" dirty="0"/>
              <a:t>The courts in appropriate circumstances have the power to correct mistakes errors, to achieve the subjective authorial intent of the makers of the documents. </a:t>
            </a:r>
          </a:p>
          <a:p>
            <a:pPr algn="just"/>
            <a:r>
              <a:rPr lang="en-US" sz="2800" dirty="0"/>
              <a:t>For this is the point of Lord </a:t>
            </a:r>
            <a:r>
              <a:rPr lang="en-US" sz="2800" dirty="0" err="1"/>
              <a:t>Leonards</a:t>
            </a:r>
            <a:r>
              <a:rPr lang="en-US" sz="2800" dirty="0"/>
              <a:t> in the case of </a:t>
            </a:r>
            <a:r>
              <a:rPr lang="en-US" sz="2800" b="1" dirty="0"/>
              <a:t>Wilson v Wilson (1854) 5 HL </a:t>
            </a:r>
            <a:r>
              <a:rPr lang="en-US" sz="2800" b="1" dirty="0" err="1"/>
              <a:t>Ca</a:t>
            </a:r>
            <a:r>
              <a:rPr lang="en-US" sz="2800" b="1" dirty="0"/>
              <a:t> 40</a:t>
            </a:r>
            <a:r>
              <a:rPr lang="en-US" sz="2800" dirty="0"/>
              <a:t> when he said that:</a:t>
            </a:r>
          </a:p>
          <a:p>
            <a:endParaRPr lang="en-US" sz="2800" dirty="0"/>
          </a:p>
        </p:txBody>
      </p:sp>
    </p:spTree>
    <p:extLst>
      <p:ext uri="{BB962C8B-B14F-4D97-AF65-F5344CB8AC3E}">
        <p14:creationId xmlns:p14="http://schemas.microsoft.com/office/powerpoint/2010/main" val="7682359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Non-Statutory Documents</a:t>
            </a:r>
          </a:p>
        </p:txBody>
      </p:sp>
      <p:sp>
        <p:nvSpPr>
          <p:cNvPr id="3" name="Content Placeholder 2"/>
          <p:cNvSpPr>
            <a:spLocks noGrp="1"/>
          </p:cNvSpPr>
          <p:nvPr>
            <p:ph idx="1"/>
          </p:nvPr>
        </p:nvSpPr>
        <p:spPr/>
        <p:txBody>
          <a:bodyPr>
            <a:normAutofit fontScale="92500" lnSpcReduction="20000"/>
          </a:bodyPr>
          <a:lstStyle/>
          <a:p>
            <a:pPr algn="just"/>
            <a:r>
              <a:rPr lang="en-US" sz="2800" i="1" dirty="0"/>
              <a:t>Now it is a great mistake if it be supposed that even a court of law cannot correct a mistake, or error on the face of an instrument. There is no magic in words. If you find a clear mistake and it admits of no other construction, a court of law as well as a court of equity without impugning any doctrine about correcting those things which can only by shown by parole evidence to be mistakes – without I say, going into those cases at all, both courts of law and equity may correct an obvious mistake on the face of an instrument without the slightest difficulty”.</a:t>
            </a:r>
            <a:endParaRPr lang="en-US" sz="2800" dirty="0"/>
          </a:p>
          <a:p>
            <a:endParaRPr lang="en-US" sz="2800" dirty="0"/>
          </a:p>
        </p:txBody>
      </p:sp>
    </p:spTree>
    <p:extLst>
      <p:ext uri="{BB962C8B-B14F-4D97-AF65-F5344CB8AC3E}">
        <p14:creationId xmlns:p14="http://schemas.microsoft.com/office/powerpoint/2010/main" val="17156840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Rules of Construction &amp; Approaches to Interpretation</a:t>
            </a:r>
          </a:p>
        </p:txBody>
      </p:sp>
      <p:sp>
        <p:nvSpPr>
          <p:cNvPr id="3" name="Content Placeholder 2"/>
          <p:cNvSpPr>
            <a:spLocks noGrp="1"/>
          </p:cNvSpPr>
          <p:nvPr>
            <p:ph idx="1"/>
          </p:nvPr>
        </p:nvSpPr>
        <p:spPr/>
        <p:txBody>
          <a:bodyPr>
            <a:normAutofit/>
          </a:bodyPr>
          <a:lstStyle/>
          <a:p>
            <a:pPr algn="just"/>
            <a:r>
              <a:rPr lang="en-US" sz="2800" dirty="0"/>
              <a:t>Strict Constructionism/Literalism: Is an approach to interpretation that places restrictions or set boundaries on judicial interpretation of a text. The approach restricts the Judge to the text as it is written and once the text appears to be clear no other approach to interpretation is admitted.</a:t>
            </a:r>
          </a:p>
          <a:p>
            <a:pPr algn="just"/>
            <a:r>
              <a:rPr lang="en-US" sz="2800" dirty="0"/>
              <a:t>Justice Scalia has described this approach as a degraded form of interpretation. </a:t>
            </a:r>
          </a:p>
        </p:txBody>
      </p:sp>
    </p:spTree>
    <p:extLst>
      <p:ext uri="{BB962C8B-B14F-4D97-AF65-F5344CB8AC3E}">
        <p14:creationId xmlns:p14="http://schemas.microsoft.com/office/powerpoint/2010/main" val="484773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Literalism</a:t>
            </a:r>
          </a:p>
        </p:txBody>
      </p:sp>
      <p:sp>
        <p:nvSpPr>
          <p:cNvPr id="3" name="Content Placeholder 2"/>
          <p:cNvSpPr>
            <a:spLocks noGrp="1"/>
          </p:cNvSpPr>
          <p:nvPr>
            <p:ph idx="1"/>
          </p:nvPr>
        </p:nvSpPr>
        <p:spPr/>
        <p:txBody>
          <a:bodyPr>
            <a:normAutofit/>
          </a:bodyPr>
          <a:lstStyle/>
          <a:p>
            <a:r>
              <a:rPr lang="en-US" sz="2800" b="1" dirty="0"/>
              <a:t>In Prince Augustus Frederick, Duke of Sussex</a:t>
            </a:r>
            <a:r>
              <a:rPr lang="en-US" sz="2800" dirty="0"/>
              <a:t> as follows:</a:t>
            </a:r>
          </a:p>
          <a:p>
            <a:pPr algn="just"/>
            <a:r>
              <a:rPr lang="en-US" sz="2800" i="1" dirty="0"/>
              <a:t>“If the words of the statute are in themselves precise and unambiguous, then no more can be necessary than to expound those words in their natural and ordinary sense. The words themselves alone do, in such case, best declare the intention of the lawgiver</a:t>
            </a:r>
            <a:r>
              <a:rPr lang="en-US" sz="2800" b="1" dirty="0"/>
              <a:t>”</a:t>
            </a:r>
            <a:endParaRPr lang="en-US" sz="2800" dirty="0"/>
          </a:p>
          <a:p>
            <a:endParaRPr lang="en-US" sz="2800" dirty="0"/>
          </a:p>
        </p:txBody>
      </p:sp>
    </p:spTree>
    <p:extLst>
      <p:ext uri="{BB962C8B-B14F-4D97-AF65-F5344CB8AC3E}">
        <p14:creationId xmlns:p14="http://schemas.microsoft.com/office/powerpoint/2010/main" val="27211570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Literalism </a:t>
            </a:r>
          </a:p>
        </p:txBody>
      </p:sp>
      <p:sp>
        <p:nvSpPr>
          <p:cNvPr id="3" name="Content Placeholder 2"/>
          <p:cNvSpPr>
            <a:spLocks noGrp="1"/>
          </p:cNvSpPr>
          <p:nvPr>
            <p:ph idx="1"/>
          </p:nvPr>
        </p:nvSpPr>
        <p:spPr/>
        <p:txBody>
          <a:bodyPr>
            <a:normAutofit lnSpcReduction="10000"/>
          </a:bodyPr>
          <a:lstStyle/>
          <a:p>
            <a:pPr algn="just"/>
            <a:r>
              <a:rPr lang="en-US" sz="2800" dirty="0"/>
              <a:t>This approach is still used and was employed by some of the minority Judges in the 2012 Presidential Election Petition case. Rose Owusu JSC on the failure of some of the presiding officers to sign the pink sheets in relation to article 49 of the constitution which requires the officer to sign a declaration stating the number of votes cast in favour of each candidates stated as follows: </a:t>
            </a:r>
          </a:p>
        </p:txBody>
      </p:sp>
    </p:spTree>
    <p:extLst>
      <p:ext uri="{BB962C8B-B14F-4D97-AF65-F5344CB8AC3E}">
        <p14:creationId xmlns:p14="http://schemas.microsoft.com/office/powerpoint/2010/main" val="30787872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Literalism </a:t>
            </a:r>
          </a:p>
        </p:txBody>
      </p:sp>
      <p:sp>
        <p:nvSpPr>
          <p:cNvPr id="3" name="Content Placeholder 2"/>
          <p:cNvSpPr>
            <a:spLocks noGrp="1"/>
          </p:cNvSpPr>
          <p:nvPr>
            <p:ph idx="1"/>
          </p:nvPr>
        </p:nvSpPr>
        <p:spPr/>
        <p:txBody>
          <a:bodyPr>
            <a:normAutofit fontScale="92500"/>
          </a:bodyPr>
          <a:lstStyle/>
          <a:p>
            <a:pPr algn="just"/>
            <a:r>
              <a:rPr lang="en-US" sz="2800" i="1" dirty="0"/>
              <a:t>Article 49 is an entrenched provision and Parliament itself cannot even amend it. How can a court under the guise of an interpretation give any other meaning to article 49(3) other than what is stated in the clause. The golden rule of interpretation is that words must be given their ordinary meaning unless same shall lead to an absurdity. The clause is clear and unambiguous and does not call for the interpretation of this court”. </a:t>
            </a:r>
            <a:endParaRPr lang="en-US" sz="2800" dirty="0"/>
          </a:p>
          <a:p>
            <a:endParaRPr lang="en-US" sz="2800" dirty="0"/>
          </a:p>
        </p:txBody>
      </p:sp>
    </p:spTree>
    <p:extLst>
      <p:ext uri="{BB962C8B-B14F-4D97-AF65-F5344CB8AC3E}">
        <p14:creationId xmlns:p14="http://schemas.microsoft.com/office/powerpoint/2010/main" val="35897133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Intentionalism</a:t>
            </a:r>
            <a:r>
              <a:rPr lang="en-US" dirty="0"/>
              <a:t> </a:t>
            </a:r>
          </a:p>
        </p:txBody>
      </p:sp>
      <p:sp>
        <p:nvSpPr>
          <p:cNvPr id="3" name="Content Placeholder 2"/>
          <p:cNvSpPr>
            <a:spLocks noGrp="1"/>
          </p:cNvSpPr>
          <p:nvPr>
            <p:ph idx="1"/>
          </p:nvPr>
        </p:nvSpPr>
        <p:spPr/>
        <p:txBody>
          <a:bodyPr>
            <a:normAutofit fontScale="92500" lnSpcReduction="20000"/>
          </a:bodyPr>
          <a:lstStyle/>
          <a:p>
            <a:pPr algn="just"/>
            <a:r>
              <a:rPr lang="en-US" sz="2800" dirty="0"/>
              <a:t>The courts attempt to look for the intention of the maker of the document and interpret in a way that gives meaning and effect to the law or the document. The starting point in discovering the intention is the very words used in the text.</a:t>
            </a:r>
          </a:p>
          <a:p>
            <a:pPr algn="just"/>
            <a:r>
              <a:rPr lang="en-US" sz="2800" dirty="0"/>
              <a:t>If giving effect to the words will result in absurdity, repugnancy or inconsistency with the rest of the document or the Act as a whole, the court will move beyond the words used or its literal appreciation of the words and first construe the Act or document as a whole. </a:t>
            </a:r>
          </a:p>
        </p:txBody>
      </p:sp>
    </p:spTree>
    <p:extLst>
      <p:ext uri="{BB962C8B-B14F-4D97-AF65-F5344CB8AC3E}">
        <p14:creationId xmlns:p14="http://schemas.microsoft.com/office/powerpoint/2010/main" val="888595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Intentionalism</a:t>
            </a:r>
            <a:r>
              <a:rPr lang="en-US" dirty="0"/>
              <a:t> </a:t>
            </a:r>
          </a:p>
        </p:txBody>
      </p:sp>
      <p:sp>
        <p:nvSpPr>
          <p:cNvPr id="3" name="Content Placeholder 2"/>
          <p:cNvSpPr>
            <a:spLocks noGrp="1"/>
          </p:cNvSpPr>
          <p:nvPr>
            <p:ph idx="1"/>
          </p:nvPr>
        </p:nvSpPr>
        <p:spPr/>
        <p:txBody>
          <a:bodyPr>
            <a:normAutofit fontScale="77500" lnSpcReduction="20000"/>
          </a:bodyPr>
          <a:lstStyle/>
          <a:p>
            <a:r>
              <a:rPr lang="en-US" sz="2800" dirty="0"/>
              <a:t>This is expressed in what we call the </a:t>
            </a:r>
            <a:r>
              <a:rPr lang="en-US" sz="2800" dirty="0" err="1"/>
              <a:t>Heydon’s</a:t>
            </a:r>
            <a:r>
              <a:rPr lang="en-US" sz="2800" dirty="0"/>
              <a:t> Rule that:</a:t>
            </a:r>
          </a:p>
          <a:p>
            <a:pPr marL="0" indent="0" algn="just">
              <a:buNone/>
            </a:pPr>
            <a:r>
              <a:rPr lang="en-US" sz="2800" i="1" dirty="0"/>
              <a:t>“That for the sure and true interpretation of all statutes in general … four things are to be discerned: what was the common law before the making of the act? what was the mischief and defect for which the common law did not provide? What remedy the Parliament hath resolved and appointed to cure the disease of the commonwealth? And the true reason of the remedy, and the office of the Judge is always to make such construction as shall suppress the mischief and advance the remedy and to suppress subtle inventions and evasions for the continuance of the mischief: and pro </a:t>
            </a:r>
            <a:r>
              <a:rPr lang="en-US" sz="2800" i="1" dirty="0" err="1"/>
              <a:t>privato</a:t>
            </a:r>
            <a:r>
              <a:rPr lang="en-US" sz="2800" i="1" dirty="0"/>
              <a:t> </a:t>
            </a:r>
            <a:r>
              <a:rPr lang="en-US" sz="2800" i="1" dirty="0" err="1"/>
              <a:t>commodo</a:t>
            </a:r>
            <a:r>
              <a:rPr lang="en-US" sz="2800" i="1" dirty="0"/>
              <a:t>, and to add force and life to the cure and remedy, according to the true intent of the makers of the act, </a:t>
            </a:r>
            <a:r>
              <a:rPr lang="en-US" sz="2800" i="1" dirty="0" err="1"/>
              <a:t>probono</a:t>
            </a:r>
            <a:r>
              <a:rPr lang="en-US" sz="2800" i="1" dirty="0"/>
              <a:t> </a:t>
            </a:r>
            <a:r>
              <a:rPr lang="en-US" sz="2800" i="1" dirty="0" err="1"/>
              <a:t>publico</a:t>
            </a:r>
            <a:r>
              <a:rPr lang="en-US" sz="2800" i="1" dirty="0"/>
              <a:t>”</a:t>
            </a:r>
            <a:endParaRPr lang="en-US" sz="2800" dirty="0"/>
          </a:p>
          <a:p>
            <a:pPr marL="0" indent="0">
              <a:buNone/>
            </a:pPr>
            <a:endParaRPr lang="en-US" sz="2800" dirty="0"/>
          </a:p>
        </p:txBody>
      </p:sp>
    </p:spTree>
    <p:extLst>
      <p:ext uri="{BB962C8B-B14F-4D97-AF65-F5344CB8AC3E}">
        <p14:creationId xmlns:p14="http://schemas.microsoft.com/office/powerpoint/2010/main" val="31370427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Intentionalism</a:t>
            </a:r>
            <a:r>
              <a:rPr lang="en-US" dirty="0"/>
              <a:t> </a:t>
            </a:r>
          </a:p>
        </p:txBody>
      </p:sp>
      <p:sp>
        <p:nvSpPr>
          <p:cNvPr id="3" name="Content Placeholder 2"/>
          <p:cNvSpPr>
            <a:spLocks noGrp="1"/>
          </p:cNvSpPr>
          <p:nvPr>
            <p:ph idx="1"/>
          </p:nvPr>
        </p:nvSpPr>
        <p:spPr/>
        <p:txBody>
          <a:bodyPr>
            <a:normAutofit lnSpcReduction="10000"/>
          </a:bodyPr>
          <a:lstStyle/>
          <a:p>
            <a:pPr algn="just" hangingPunct="0"/>
            <a:r>
              <a:rPr lang="en-GB" sz="2800" dirty="0"/>
              <a:t>Lord Denning in the case of </a:t>
            </a:r>
            <a:r>
              <a:rPr lang="en-GB" sz="2800" b="1" dirty="0" err="1"/>
              <a:t>Magor</a:t>
            </a:r>
            <a:r>
              <a:rPr lang="en-GB" sz="2800" b="1" dirty="0"/>
              <a:t> &amp; St. </a:t>
            </a:r>
            <a:r>
              <a:rPr lang="en-GB" sz="2800" b="1" dirty="0" err="1"/>
              <a:t>Mellons</a:t>
            </a:r>
            <a:r>
              <a:rPr lang="en-GB" sz="2800" b="1" dirty="0"/>
              <a:t> Rural District Council v </a:t>
            </a:r>
            <a:r>
              <a:rPr lang="en-GB" sz="2800" b="1" dirty="0" err="1"/>
              <a:t>Newsport</a:t>
            </a:r>
            <a:r>
              <a:rPr lang="en-GB" sz="2800" b="1" dirty="0"/>
              <a:t> Corporation</a:t>
            </a:r>
            <a:r>
              <a:rPr lang="en-GB" sz="2800" dirty="0"/>
              <a:t> (1961) AC 189 @ 191 stated as follows:</a:t>
            </a:r>
            <a:endParaRPr lang="en-US" sz="2800" dirty="0"/>
          </a:p>
          <a:p>
            <a:pPr marL="0" indent="0" algn="just" hangingPunct="0">
              <a:buNone/>
            </a:pPr>
            <a:r>
              <a:rPr lang="en-GB" sz="2800" dirty="0"/>
              <a:t> </a:t>
            </a:r>
            <a:endParaRPr lang="en-US" sz="2800" dirty="0"/>
          </a:p>
          <a:p>
            <a:pPr algn="just" hangingPunct="0"/>
            <a:r>
              <a:rPr lang="en-GB" sz="2800" i="1" dirty="0"/>
              <a:t>“We sit here to find out the intention of Parliament … and carry it out and we do this by filling the gaps and making sense of the enactment than by opening it up to destruction analysis”.</a:t>
            </a:r>
            <a:endParaRPr lang="en-US" sz="2800" dirty="0"/>
          </a:p>
          <a:p>
            <a:endParaRPr lang="en-US" dirty="0"/>
          </a:p>
        </p:txBody>
      </p:sp>
    </p:spTree>
    <p:extLst>
      <p:ext uri="{BB962C8B-B14F-4D97-AF65-F5344CB8AC3E}">
        <p14:creationId xmlns:p14="http://schemas.microsoft.com/office/powerpoint/2010/main" val="8188691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Textualism</a:t>
            </a:r>
            <a:r>
              <a:rPr lang="en-US" dirty="0"/>
              <a:t> </a:t>
            </a:r>
          </a:p>
        </p:txBody>
      </p:sp>
      <p:sp>
        <p:nvSpPr>
          <p:cNvPr id="3" name="Content Placeholder 2"/>
          <p:cNvSpPr>
            <a:spLocks noGrp="1"/>
          </p:cNvSpPr>
          <p:nvPr>
            <p:ph idx="1"/>
          </p:nvPr>
        </p:nvSpPr>
        <p:spPr/>
        <p:txBody>
          <a:bodyPr>
            <a:normAutofit fontScale="92500"/>
          </a:bodyPr>
          <a:lstStyle/>
          <a:p>
            <a:pPr algn="just"/>
            <a:r>
              <a:rPr lang="en-US" sz="2800" dirty="0"/>
              <a:t>That the ordinary but not necessarily the plain meaning of the words should control the meaning of the text. It rejects non-</a:t>
            </a:r>
            <a:r>
              <a:rPr lang="en-US" sz="2800" dirty="0" err="1"/>
              <a:t>textualist</a:t>
            </a:r>
            <a:r>
              <a:rPr lang="en-US" sz="2800" dirty="0"/>
              <a:t> and extra sources to interpret a document or a statute. It therefore does not subscribe to the approach to interpretation that seeks for meaning by searching for the intention of the makers of the text nor the cure that a statute was enacted to cure. </a:t>
            </a:r>
          </a:p>
          <a:p>
            <a:pPr algn="just"/>
            <a:r>
              <a:rPr lang="en-US" sz="2800" dirty="0"/>
              <a:t>Oliver Holmes states the views of the </a:t>
            </a:r>
            <a:r>
              <a:rPr lang="en-US" sz="2800" dirty="0" err="1"/>
              <a:t>Textualist</a:t>
            </a:r>
            <a:r>
              <a:rPr lang="en-US" sz="2800" dirty="0"/>
              <a:t> as:</a:t>
            </a:r>
          </a:p>
        </p:txBody>
      </p:sp>
    </p:spTree>
    <p:extLst>
      <p:ext uri="{BB962C8B-B14F-4D97-AF65-F5344CB8AC3E}">
        <p14:creationId xmlns:p14="http://schemas.microsoft.com/office/powerpoint/2010/main" val="15373478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Textualism</a:t>
            </a:r>
            <a:r>
              <a:rPr lang="en-US" dirty="0"/>
              <a:t> </a:t>
            </a:r>
          </a:p>
        </p:txBody>
      </p:sp>
      <p:sp>
        <p:nvSpPr>
          <p:cNvPr id="3" name="Content Placeholder 2"/>
          <p:cNvSpPr>
            <a:spLocks noGrp="1"/>
          </p:cNvSpPr>
          <p:nvPr>
            <p:ph idx="1"/>
          </p:nvPr>
        </p:nvSpPr>
        <p:spPr/>
        <p:txBody>
          <a:bodyPr>
            <a:normAutofit/>
          </a:bodyPr>
          <a:lstStyle/>
          <a:p>
            <a:pPr marL="0" indent="0" algn="just">
              <a:buNone/>
            </a:pPr>
            <a:r>
              <a:rPr lang="en-US" sz="2800" i="1" dirty="0"/>
              <a:t>“We ask, not what this man meant, but what those words mean in the mouth of a normal speaker of English, using them in the circumstances in which they were used … we do not inquire what the legislature meant; we ask only what the statute mean” </a:t>
            </a:r>
          </a:p>
          <a:p>
            <a:pPr marL="0" indent="0" algn="just">
              <a:buNone/>
            </a:pPr>
            <a:r>
              <a:rPr lang="en-US" sz="2800" b="1" dirty="0"/>
              <a:t>[Holmes: The Theory of Legal Interpretation, 1899, Harvard Law Review 12 (6): 417]</a:t>
            </a:r>
            <a:endParaRPr lang="en-US" sz="2800" dirty="0"/>
          </a:p>
          <a:p>
            <a:endParaRPr lang="en-US" sz="2800" dirty="0"/>
          </a:p>
        </p:txBody>
      </p:sp>
    </p:spTree>
    <p:extLst>
      <p:ext uri="{BB962C8B-B14F-4D97-AF65-F5344CB8AC3E}">
        <p14:creationId xmlns:p14="http://schemas.microsoft.com/office/powerpoint/2010/main" val="36281776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Textualists</a:t>
            </a:r>
            <a:r>
              <a:rPr lang="en-US" dirty="0"/>
              <a:t> </a:t>
            </a:r>
          </a:p>
        </p:txBody>
      </p:sp>
      <p:sp>
        <p:nvSpPr>
          <p:cNvPr id="3" name="Content Placeholder 2"/>
          <p:cNvSpPr>
            <a:spLocks noGrp="1"/>
          </p:cNvSpPr>
          <p:nvPr>
            <p:ph idx="1"/>
          </p:nvPr>
        </p:nvSpPr>
        <p:spPr/>
        <p:txBody>
          <a:bodyPr>
            <a:normAutofit fontScale="92500"/>
          </a:bodyPr>
          <a:lstStyle/>
          <a:p>
            <a:r>
              <a:rPr lang="en-US" sz="2800" dirty="0"/>
              <a:t>Scalia writing in </a:t>
            </a:r>
            <a:r>
              <a:rPr lang="en-US" sz="2800" dirty="0" err="1"/>
              <a:t>defence</a:t>
            </a:r>
            <a:r>
              <a:rPr lang="en-US" sz="2800" dirty="0"/>
              <a:t> of </a:t>
            </a:r>
            <a:r>
              <a:rPr lang="en-US" sz="2800" dirty="0" err="1"/>
              <a:t>Textualists</a:t>
            </a:r>
            <a:r>
              <a:rPr lang="en-US" sz="2800" dirty="0"/>
              <a:t> writes:</a:t>
            </a:r>
          </a:p>
          <a:p>
            <a:pPr marL="0" indent="0" algn="just">
              <a:buNone/>
            </a:pPr>
            <a:r>
              <a:rPr lang="en-US" sz="2800" i="1" dirty="0"/>
              <a:t>“[T]</a:t>
            </a:r>
            <a:r>
              <a:rPr lang="en-US" sz="2800" i="1" dirty="0" err="1"/>
              <a:t>extualism</a:t>
            </a:r>
            <a:r>
              <a:rPr lang="en-US" sz="2800" i="1" dirty="0"/>
              <a:t> should not be confused with so-called strict constructionism, a degraded form of </a:t>
            </a:r>
            <a:r>
              <a:rPr lang="en-US" sz="2800" i="1" dirty="0" err="1"/>
              <a:t>textualism</a:t>
            </a:r>
            <a:r>
              <a:rPr lang="en-US" sz="2800" i="1" dirty="0"/>
              <a:t> that brings the whole philosophy into disrepute. I am not a strict constructionist and no one ought to be. A text should not be construed strictly and it should not be construed leniently, it should be construed reasonably, to contain all that it fairly means</a:t>
            </a:r>
            <a:r>
              <a:rPr lang="en-US" sz="2800" dirty="0"/>
              <a:t>” </a:t>
            </a:r>
            <a:r>
              <a:rPr lang="en-US" sz="2800" b="1" dirty="0"/>
              <a:t>[Antonin Scalia: A Matter of Interpretation, 1997]</a:t>
            </a:r>
            <a:endParaRPr lang="en-US" sz="2800" dirty="0"/>
          </a:p>
          <a:p>
            <a:pPr marL="0" indent="0">
              <a:buNone/>
            </a:pPr>
            <a:endParaRPr lang="en-US" sz="2800" dirty="0"/>
          </a:p>
        </p:txBody>
      </p:sp>
    </p:spTree>
    <p:extLst>
      <p:ext uri="{BB962C8B-B14F-4D97-AF65-F5344CB8AC3E}">
        <p14:creationId xmlns:p14="http://schemas.microsoft.com/office/powerpoint/2010/main" val="10283697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Originalism</a:t>
            </a:r>
            <a:r>
              <a:rPr lang="en-US" dirty="0"/>
              <a:t> </a:t>
            </a:r>
          </a:p>
        </p:txBody>
      </p:sp>
      <p:sp>
        <p:nvSpPr>
          <p:cNvPr id="3" name="Content Placeholder 2"/>
          <p:cNvSpPr>
            <a:spLocks noGrp="1"/>
          </p:cNvSpPr>
          <p:nvPr>
            <p:ph idx="1"/>
          </p:nvPr>
        </p:nvSpPr>
        <p:spPr/>
        <p:txBody>
          <a:bodyPr>
            <a:normAutofit fontScale="77500" lnSpcReduction="20000"/>
          </a:bodyPr>
          <a:lstStyle/>
          <a:p>
            <a:pPr algn="just"/>
            <a:r>
              <a:rPr lang="en-US" sz="2800" dirty="0"/>
              <a:t>What the Originalist stands for is captured by Scalia in the following: </a:t>
            </a:r>
          </a:p>
          <a:p>
            <a:pPr marL="0" indent="0" algn="just">
              <a:buNone/>
            </a:pPr>
            <a:r>
              <a:rPr lang="en-US" sz="2800" b="1" i="1" dirty="0"/>
              <a:t>“The theory of </a:t>
            </a:r>
            <a:r>
              <a:rPr lang="en-US" sz="2800" b="1" i="1" dirty="0" err="1"/>
              <a:t>originalism</a:t>
            </a:r>
            <a:r>
              <a:rPr lang="en-US" sz="2800" b="1" i="1" dirty="0"/>
              <a:t> treats a constitution like a statute and gives it the meaning that its words were understood to bear at the time they were promulgated. You will sometimes hear it described as the theory of original intent. You will never hear me refer to original intent, because as I say I am first of all </a:t>
            </a:r>
            <a:r>
              <a:rPr lang="en-US" sz="2800" b="1" i="1" dirty="0" err="1"/>
              <a:t>textualist</a:t>
            </a:r>
            <a:r>
              <a:rPr lang="en-US" sz="2800" b="1" i="1" dirty="0"/>
              <a:t>, you don’t care about the intent, but I don’t care if the framers of the Constitution had some secret meaning in mind when they adopted its words as they were promulgated to the people … and what is the fairly understood meaning of those words”</a:t>
            </a:r>
            <a:endParaRPr lang="en-US" sz="2800" b="1" dirty="0"/>
          </a:p>
        </p:txBody>
      </p:sp>
    </p:spTree>
    <p:extLst>
      <p:ext uri="{BB962C8B-B14F-4D97-AF65-F5344CB8AC3E}">
        <p14:creationId xmlns:p14="http://schemas.microsoft.com/office/powerpoint/2010/main" val="17827041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Living Constitutionalism </a:t>
            </a:r>
          </a:p>
        </p:txBody>
      </p:sp>
      <p:sp>
        <p:nvSpPr>
          <p:cNvPr id="3" name="Content Placeholder 2"/>
          <p:cNvSpPr>
            <a:spLocks noGrp="1"/>
          </p:cNvSpPr>
          <p:nvPr>
            <p:ph idx="1"/>
          </p:nvPr>
        </p:nvSpPr>
        <p:spPr/>
        <p:txBody>
          <a:bodyPr>
            <a:normAutofit fontScale="92500"/>
          </a:bodyPr>
          <a:lstStyle/>
          <a:p>
            <a:pPr algn="just"/>
            <a:r>
              <a:rPr lang="en-US" sz="2800" dirty="0"/>
              <a:t>It is conceived in the fact that the constitution is a dynamic document and must be seen as capable of adapting to change and modern circumstances.</a:t>
            </a:r>
          </a:p>
          <a:p>
            <a:pPr algn="just"/>
            <a:r>
              <a:rPr lang="en-US" sz="2800" dirty="0"/>
              <a:t>That the constitution should be seen as a living law and capable of change to meet the needs of generations long after the death of its framers. This system is rooted in liberal political theory founded on legal normative process, natural law and how the law ought to be in a given condition and circumstance.</a:t>
            </a:r>
          </a:p>
        </p:txBody>
      </p:sp>
    </p:spTree>
    <p:extLst>
      <p:ext uri="{BB962C8B-B14F-4D97-AF65-F5344CB8AC3E}">
        <p14:creationId xmlns:p14="http://schemas.microsoft.com/office/powerpoint/2010/main" val="3206702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Living Constitutionalism </a:t>
            </a:r>
          </a:p>
        </p:txBody>
      </p:sp>
      <p:sp>
        <p:nvSpPr>
          <p:cNvPr id="3" name="Content Placeholder 2"/>
          <p:cNvSpPr>
            <a:spLocks noGrp="1"/>
          </p:cNvSpPr>
          <p:nvPr>
            <p:ph idx="1"/>
          </p:nvPr>
        </p:nvSpPr>
        <p:spPr/>
        <p:txBody>
          <a:bodyPr>
            <a:normAutofit fontScale="77500" lnSpcReduction="20000"/>
          </a:bodyPr>
          <a:lstStyle/>
          <a:p>
            <a:pPr algn="just"/>
            <a:r>
              <a:rPr lang="en-US" sz="2800" dirty="0"/>
              <a:t>We find the application of this approach in </a:t>
            </a:r>
            <a:r>
              <a:rPr lang="en-US" sz="2800" b="1" dirty="0" err="1"/>
              <a:t>Tuffour</a:t>
            </a:r>
            <a:r>
              <a:rPr lang="en-US" sz="2800" b="1" dirty="0"/>
              <a:t> v Attorney-General</a:t>
            </a:r>
            <a:r>
              <a:rPr lang="en-US" sz="2800" dirty="0"/>
              <a:t> </a:t>
            </a:r>
            <a:r>
              <a:rPr lang="en-US" sz="2800" b="1" dirty="0"/>
              <a:t>[1980] GLR 637</a:t>
            </a:r>
            <a:r>
              <a:rPr lang="en-US" sz="2800" dirty="0"/>
              <a:t> where </a:t>
            </a:r>
            <a:r>
              <a:rPr lang="en-US" sz="2800" dirty="0" err="1"/>
              <a:t>Sowah</a:t>
            </a:r>
            <a:r>
              <a:rPr lang="en-US" sz="2800" dirty="0"/>
              <a:t> CJ stated that:</a:t>
            </a:r>
          </a:p>
          <a:p>
            <a:pPr marL="0" indent="0" algn="just">
              <a:buNone/>
            </a:pPr>
            <a:r>
              <a:rPr lang="en-US" sz="2800" b="1" i="1" dirty="0"/>
              <a:t>“The Constitution has its letter of the law.  Equally, the Constitution has its spirit….Its language, therefore, must be considered as if it were a living organism capable of growth and development.  Indeed, it is a living organism capable of growth and development.  A broad and liberal spirit is required for its interpretation.  It does not admit of a narrow interpretation.  A doctrinaire approach to interpretation would not do.  We must take account of its principles and bring that consideration to bear, in bringing it into conformity with the needs of the time.”</a:t>
            </a:r>
            <a:endParaRPr lang="en-US" sz="2800" b="1" dirty="0"/>
          </a:p>
          <a:p>
            <a:pPr marL="0" indent="0" algn="just">
              <a:buNone/>
            </a:pPr>
            <a:endParaRPr lang="en-US" sz="2800" b="1" dirty="0"/>
          </a:p>
        </p:txBody>
      </p:sp>
    </p:spTree>
    <p:extLst>
      <p:ext uri="{BB962C8B-B14F-4D97-AF65-F5344CB8AC3E}">
        <p14:creationId xmlns:p14="http://schemas.microsoft.com/office/powerpoint/2010/main" val="41266589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DAC70-7CC8-3A4A-B409-BFFD1F2DDAF7}"/>
              </a:ext>
            </a:extLst>
          </p:cNvPr>
          <p:cNvSpPr>
            <a:spLocks noGrp="1"/>
          </p:cNvSpPr>
          <p:nvPr>
            <p:ph type="title"/>
          </p:nvPr>
        </p:nvSpPr>
        <p:spPr/>
        <p:txBody>
          <a:bodyPr/>
          <a:lstStyle/>
          <a:p>
            <a:r>
              <a:rPr lang="en-US" dirty="0"/>
              <a:t>				Aids to Interpretation</a:t>
            </a:r>
          </a:p>
        </p:txBody>
      </p:sp>
      <p:sp>
        <p:nvSpPr>
          <p:cNvPr id="3" name="Content Placeholder 2">
            <a:extLst>
              <a:ext uri="{FF2B5EF4-FFF2-40B4-BE49-F238E27FC236}">
                <a16:creationId xmlns:a16="http://schemas.microsoft.com/office/drawing/2014/main" id="{0F650FAF-F413-0E4B-83DD-7F0F41A22B6C}"/>
              </a:ext>
            </a:extLst>
          </p:cNvPr>
          <p:cNvSpPr>
            <a:spLocks noGrp="1"/>
          </p:cNvSpPr>
          <p:nvPr>
            <p:ph idx="1"/>
          </p:nvPr>
        </p:nvSpPr>
        <p:spPr/>
        <p:txBody>
          <a:bodyPr>
            <a:normAutofit/>
          </a:bodyPr>
          <a:lstStyle/>
          <a:p>
            <a:pPr algn="just"/>
            <a:r>
              <a:rPr lang="en-US" sz="2800" dirty="0"/>
              <a:t>Beyond the approaches/systems of statutory interpretation, there are a number of interpretative kits that are called aids/guides that are frequently resorted to by the interpreter.</a:t>
            </a:r>
          </a:p>
          <a:p>
            <a:pPr algn="just"/>
            <a:r>
              <a:rPr lang="en-US" sz="2800" dirty="0"/>
              <a:t>For a statute we have the internal aids, the external aids, linguistic canons of interpretation as well as interpretative presumptions.</a:t>
            </a:r>
          </a:p>
        </p:txBody>
      </p:sp>
    </p:spTree>
    <p:extLst>
      <p:ext uri="{BB962C8B-B14F-4D97-AF65-F5344CB8AC3E}">
        <p14:creationId xmlns:p14="http://schemas.microsoft.com/office/powerpoint/2010/main" val="26317636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C76EA-26DF-5A4E-9162-43E7DBE60F98}"/>
              </a:ext>
            </a:extLst>
          </p:cNvPr>
          <p:cNvSpPr>
            <a:spLocks noGrp="1"/>
          </p:cNvSpPr>
          <p:nvPr>
            <p:ph type="title"/>
          </p:nvPr>
        </p:nvSpPr>
        <p:spPr/>
        <p:txBody>
          <a:bodyPr/>
          <a:lstStyle/>
          <a:p>
            <a:r>
              <a:rPr lang="en-US" dirty="0"/>
              <a:t>				Aids to Interpretation</a:t>
            </a:r>
          </a:p>
        </p:txBody>
      </p:sp>
      <p:sp>
        <p:nvSpPr>
          <p:cNvPr id="3" name="Content Placeholder 2">
            <a:extLst>
              <a:ext uri="{FF2B5EF4-FFF2-40B4-BE49-F238E27FC236}">
                <a16:creationId xmlns:a16="http://schemas.microsoft.com/office/drawing/2014/main" id="{1EB279CD-BC0B-494B-9939-85C1397A998D}"/>
              </a:ext>
            </a:extLst>
          </p:cNvPr>
          <p:cNvSpPr>
            <a:spLocks noGrp="1"/>
          </p:cNvSpPr>
          <p:nvPr>
            <p:ph idx="1"/>
          </p:nvPr>
        </p:nvSpPr>
        <p:spPr/>
        <p:txBody>
          <a:bodyPr>
            <a:normAutofit/>
          </a:bodyPr>
          <a:lstStyle/>
          <a:p>
            <a:pPr algn="just"/>
            <a:r>
              <a:rPr lang="en-US" sz="2800" dirty="0"/>
              <a:t>The internal aids to statutory interpretation may consist of the various parts of the enactment being the sections, the definition section, the schedule, the short title, the long title, the preamble, the footnotes, the marginal notes </a:t>
            </a:r>
            <a:r>
              <a:rPr lang="en-US" sz="2800" dirty="0" err="1"/>
              <a:t>etc</a:t>
            </a:r>
            <a:endParaRPr lang="en-US" sz="2800" dirty="0"/>
          </a:p>
          <a:p>
            <a:pPr algn="just"/>
            <a:r>
              <a:rPr lang="en-US" sz="2800" dirty="0"/>
              <a:t>They are further divided into operative and non-operative parts.</a:t>
            </a:r>
          </a:p>
        </p:txBody>
      </p:sp>
    </p:spTree>
    <p:extLst>
      <p:ext uri="{BB962C8B-B14F-4D97-AF65-F5344CB8AC3E}">
        <p14:creationId xmlns:p14="http://schemas.microsoft.com/office/powerpoint/2010/main" val="8782675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AC641-7134-8C47-AFDB-C3A79D7D30C9}"/>
              </a:ext>
            </a:extLst>
          </p:cNvPr>
          <p:cNvSpPr>
            <a:spLocks noGrp="1"/>
          </p:cNvSpPr>
          <p:nvPr>
            <p:ph type="title"/>
          </p:nvPr>
        </p:nvSpPr>
        <p:spPr/>
        <p:txBody>
          <a:bodyPr/>
          <a:lstStyle/>
          <a:p>
            <a:r>
              <a:rPr lang="en-US" dirty="0"/>
              <a:t>				Aids to Interpretation</a:t>
            </a:r>
          </a:p>
        </p:txBody>
      </p:sp>
      <p:sp>
        <p:nvSpPr>
          <p:cNvPr id="3" name="Content Placeholder 2">
            <a:extLst>
              <a:ext uri="{FF2B5EF4-FFF2-40B4-BE49-F238E27FC236}">
                <a16:creationId xmlns:a16="http://schemas.microsoft.com/office/drawing/2014/main" id="{EE9C962E-47F2-F04D-953B-D2DFD58285BE}"/>
              </a:ext>
            </a:extLst>
          </p:cNvPr>
          <p:cNvSpPr>
            <a:spLocks noGrp="1"/>
          </p:cNvSpPr>
          <p:nvPr>
            <p:ph idx="1"/>
          </p:nvPr>
        </p:nvSpPr>
        <p:spPr/>
        <p:txBody>
          <a:bodyPr>
            <a:normAutofit/>
          </a:bodyPr>
          <a:lstStyle/>
          <a:p>
            <a:pPr algn="just"/>
            <a:r>
              <a:rPr lang="en-US" sz="2800" dirty="0"/>
              <a:t>The external aids includes report of a commission/committee of enquiry, a relevant treaty/convention, legislative antecedent, pre parliamentary materials, explanatory memorandum, parliamentary debates, textbooks, </a:t>
            </a:r>
            <a:r>
              <a:rPr lang="en-US" sz="2800" dirty="0" err="1"/>
              <a:t>contemporaneo</a:t>
            </a:r>
            <a:r>
              <a:rPr lang="en-US" sz="2800" dirty="0"/>
              <a:t> </a:t>
            </a:r>
            <a:r>
              <a:rPr lang="en-US" sz="2800" dirty="0" err="1"/>
              <a:t>expositio</a:t>
            </a:r>
            <a:r>
              <a:rPr lang="en-US" sz="2800" dirty="0"/>
              <a:t>, practice of the courts </a:t>
            </a:r>
            <a:r>
              <a:rPr lang="en-US" sz="2800" dirty="0" err="1"/>
              <a:t>etc</a:t>
            </a:r>
            <a:endParaRPr lang="en-US" sz="2800" dirty="0"/>
          </a:p>
          <a:p>
            <a:pPr algn="just"/>
            <a:r>
              <a:rPr lang="en-US" sz="2800" dirty="0"/>
              <a:t>All is aimed at finding the purpose of the Act.</a:t>
            </a:r>
          </a:p>
        </p:txBody>
      </p:sp>
    </p:spTree>
    <p:extLst>
      <p:ext uri="{BB962C8B-B14F-4D97-AF65-F5344CB8AC3E}">
        <p14:creationId xmlns:p14="http://schemas.microsoft.com/office/powerpoint/2010/main" val="7179786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Modern Purposive Approach (MOPA)</a:t>
            </a:r>
          </a:p>
        </p:txBody>
      </p:sp>
      <p:sp>
        <p:nvSpPr>
          <p:cNvPr id="3" name="Content Placeholder 2"/>
          <p:cNvSpPr>
            <a:spLocks noGrp="1"/>
          </p:cNvSpPr>
          <p:nvPr>
            <p:ph idx="1"/>
          </p:nvPr>
        </p:nvSpPr>
        <p:spPr/>
        <p:txBody>
          <a:bodyPr>
            <a:normAutofit fontScale="92500" lnSpcReduction="10000"/>
          </a:bodyPr>
          <a:lstStyle/>
          <a:p>
            <a:pPr algn="just"/>
            <a:r>
              <a:rPr lang="en-GB" sz="2800" dirty="0"/>
              <a:t>The generally accepted goal of interpretation is to seek for the meaning that effectuates the purpose of the document or the statute or the constitution. </a:t>
            </a:r>
          </a:p>
          <a:p>
            <a:pPr algn="just"/>
            <a:r>
              <a:rPr lang="en-GB" sz="2800" dirty="0"/>
              <a:t>That can be realised when the court seeks for meaning from sources even beyond the Act such as parliamentary proceedings, memoranda that accompanied the bill, early papers, reports of commissions or committees whose work might have informed the passage of the law, textbooks, opinions of experts </a:t>
            </a:r>
            <a:r>
              <a:rPr lang="en-GB" sz="2800" dirty="0" err="1"/>
              <a:t>e.t.c</a:t>
            </a:r>
            <a:r>
              <a:rPr lang="en-GB" sz="2800" dirty="0"/>
              <a:t>.</a:t>
            </a:r>
            <a:endParaRPr lang="en-US" sz="2800" dirty="0"/>
          </a:p>
        </p:txBody>
      </p:sp>
    </p:spTree>
    <p:extLst>
      <p:ext uri="{BB962C8B-B14F-4D97-AF65-F5344CB8AC3E}">
        <p14:creationId xmlns:p14="http://schemas.microsoft.com/office/powerpoint/2010/main" val="24121059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MOPA</a:t>
            </a:r>
          </a:p>
        </p:txBody>
      </p:sp>
      <p:sp>
        <p:nvSpPr>
          <p:cNvPr id="3" name="Content Placeholder 2"/>
          <p:cNvSpPr>
            <a:spLocks noGrp="1"/>
          </p:cNvSpPr>
          <p:nvPr>
            <p:ph idx="1"/>
          </p:nvPr>
        </p:nvSpPr>
        <p:spPr/>
        <p:txBody>
          <a:bodyPr>
            <a:normAutofit/>
          </a:bodyPr>
          <a:lstStyle/>
          <a:p>
            <a:pPr algn="just"/>
            <a:r>
              <a:rPr lang="en-GB" sz="2800" dirty="0"/>
              <a:t>This calls for a statute to be read as a whole and when the meaning is not clear both internal and external aids to interpretation may be explored.</a:t>
            </a:r>
          </a:p>
          <a:p>
            <a:pPr algn="just"/>
            <a:r>
              <a:rPr lang="en-GB" sz="2800" dirty="0"/>
              <a:t>The internal aids include the context, the title being the short and long title, preamble, headings, provisos, interpretation section, punctuations </a:t>
            </a:r>
            <a:r>
              <a:rPr lang="en-GB" sz="2800" dirty="0" err="1"/>
              <a:t>etc</a:t>
            </a:r>
            <a:endParaRPr lang="en-US" sz="2800" dirty="0"/>
          </a:p>
        </p:txBody>
      </p:sp>
    </p:spTree>
    <p:extLst>
      <p:ext uri="{BB962C8B-B14F-4D97-AF65-F5344CB8AC3E}">
        <p14:creationId xmlns:p14="http://schemas.microsoft.com/office/powerpoint/2010/main" val="20688225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MOPA</a:t>
            </a:r>
          </a:p>
        </p:txBody>
      </p:sp>
      <p:sp>
        <p:nvSpPr>
          <p:cNvPr id="3" name="Content Placeholder 2"/>
          <p:cNvSpPr>
            <a:spLocks noGrp="1"/>
          </p:cNvSpPr>
          <p:nvPr>
            <p:ph idx="1"/>
          </p:nvPr>
        </p:nvSpPr>
        <p:spPr/>
        <p:txBody>
          <a:bodyPr>
            <a:normAutofit fontScale="92500"/>
          </a:bodyPr>
          <a:lstStyle/>
          <a:p>
            <a:pPr algn="just"/>
            <a:r>
              <a:rPr lang="en-GB" sz="2800" dirty="0"/>
              <a:t>The external aids that the court may fall upon may include the antecedents of the law, the object and purpose of the making of the law, the remedy it was meant to cure, textbooks, intentional conventions, government papers </a:t>
            </a:r>
            <a:r>
              <a:rPr lang="en-GB" sz="2800" dirty="0" err="1"/>
              <a:t>etc</a:t>
            </a:r>
            <a:r>
              <a:rPr lang="en-GB" sz="2800" dirty="0"/>
              <a:t>, judicial interpretations, contemporary expositions, legislative history etc. Such an approach has received the blessings of the Interpretations Act under section 10 (1) and (2) as follows:</a:t>
            </a:r>
            <a:endParaRPr lang="en-US" sz="2800" dirty="0"/>
          </a:p>
          <a:p>
            <a:endParaRPr lang="en-US" sz="2800" dirty="0"/>
          </a:p>
        </p:txBody>
      </p:sp>
    </p:spTree>
    <p:extLst>
      <p:ext uri="{BB962C8B-B14F-4D97-AF65-F5344CB8AC3E}">
        <p14:creationId xmlns:p14="http://schemas.microsoft.com/office/powerpoint/2010/main" val="39134290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MOPA</a:t>
            </a:r>
          </a:p>
        </p:txBody>
      </p:sp>
      <p:sp>
        <p:nvSpPr>
          <p:cNvPr id="3" name="Content Placeholder 2"/>
          <p:cNvSpPr>
            <a:spLocks noGrp="1"/>
          </p:cNvSpPr>
          <p:nvPr>
            <p:ph idx="1"/>
          </p:nvPr>
        </p:nvSpPr>
        <p:spPr/>
        <p:txBody>
          <a:bodyPr>
            <a:noAutofit/>
          </a:bodyPr>
          <a:lstStyle/>
          <a:p>
            <a:pPr marL="0" indent="0">
              <a:buNone/>
            </a:pPr>
            <a:r>
              <a:rPr lang="en-GB" sz="1600" i="1" dirty="0"/>
              <a:t>“</a:t>
            </a:r>
            <a:r>
              <a:rPr lang="en-US" sz="1600" i="1" dirty="0"/>
              <a:t>(1) Where a Court is concerned with ascertaining the meaning of an enactment, the Court may consider:</a:t>
            </a:r>
            <a:endParaRPr lang="en-US" sz="1600" dirty="0"/>
          </a:p>
          <a:p>
            <a:pPr marL="0" indent="0" algn="just">
              <a:buNone/>
            </a:pPr>
            <a:r>
              <a:rPr lang="en-US" sz="1600" i="1" dirty="0"/>
              <a:t>(a) the indications provided by the enactment as printed, published and distributed by the Government Printer; </a:t>
            </a:r>
            <a:endParaRPr lang="en-US" sz="1600" dirty="0"/>
          </a:p>
          <a:p>
            <a:pPr marL="0" indent="0" algn="just">
              <a:buNone/>
            </a:pPr>
            <a:r>
              <a:rPr lang="en-US" sz="1600" i="1" dirty="0"/>
              <a:t>(b) a report of a Commission, committee or any other body appointed by the Government or </a:t>
            </a:r>
            <a:r>
              <a:rPr lang="en-US" sz="1600" i="1" dirty="0" err="1"/>
              <a:t>authorised</a:t>
            </a:r>
            <a:r>
              <a:rPr lang="en-US" sz="1600" i="1" dirty="0"/>
              <a:t> by Parliament, which has been presented to the Government or laid before Parliament as well as Government White Paper; </a:t>
            </a:r>
            <a:endParaRPr lang="en-US" sz="1600" dirty="0"/>
          </a:p>
          <a:p>
            <a:pPr marL="0" indent="0" algn="just">
              <a:buNone/>
            </a:pPr>
            <a:r>
              <a:rPr lang="en-US" sz="1600" i="1" dirty="0"/>
              <a:t>(c) a relevant treaty, agreement, convention or any other international instrument which has been ratified by Parliament or is referred to in the enactment of which copies have been presented to Parliament or where the Government is a signatory to the treaty or the other international agree­ment; and the </a:t>
            </a:r>
            <a:r>
              <a:rPr lang="en-US" sz="1600" i="1" dirty="0" err="1"/>
              <a:t>travaux</a:t>
            </a:r>
            <a:r>
              <a:rPr lang="en-US" sz="1600" i="1" dirty="0"/>
              <a:t> </a:t>
            </a:r>
            <a:r>
              <a:rPr lang="en-US" sz="1600" i="1" dirty="0" err="1"/>
              <a:t>preparatoires</a:t>
            </a:r>
            <a:r>
              <a:rPr lang="en-US" sz="1600" i="1" dirty="0"/>
              <a:t> or preparatory work relating to the treaty or the agreement, and </a:t>
            </a:r>
            <a:endParaRPr lang="en-US" sz="1600" dirty="0"/>
          </a:p>
          <a:p>
            <a:pPr marL="0" indent="0" algn="just">
              <a:buNone/>
            </a:pPr>
            <a:r>
              <a:rPr lang="en-US" sz="1600" i="1" dirty="0"/>
              <a:t>(d) an agreement which is declared by the enactment to be a relevant document for the purposes of that enactment. </a:t>
            </a:r>
            <a:endParaRPr lang="en-US" sz="1600" dirty="0"/>
          </a:p>
          <a:p>
            <a:pPr marL="0" indent="0">
              <a:buNone/>
            </a:pPr>
            <a:endParaRPr lang="en-US" sz="1600" dirty="0"/>
          </a:p>
        </p:txBody>
      </p:sp>
    </p:spTree>
    <p:extLst>
      <p:ext uri="{BB962C8B-B14F-4D97-AF65-F5344CB8AC3E}">
        <p14:creationId xmlns:p14="http://schemas.microsoft.com/office/powerpoint/2010/main" val="7427061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MOPA</a:t>
            </a:r>
          </a:p>
        </p:txBody>
      </p:sp>
      <p:sp>
        <p:nvSpPr>
          <p:cNvPr id="3" name="Content Placeholder 2"/>
          <p:cNvSpPr>
            <a:spLocks noGrp="1"/>
          </p:cNvSpPr>
          <p:nvPr>
            <p:ph idx="1"/>
          </p:nvPr>
        </p:nvSpPr>
        <p:spPr/>
        <p:txBody>
          <a:bodyPr/>
          <a:lstStyle/>
          <a:p>
            <a:pPr marL="0" indent="0" algn="just">
              <a:buNone/>
            </a:pPr>
            <a:r>
              <a:rPr lang="en-US" i="1" dirty="0"/>
              <a:t>(2) A Court may, where it considers the language of an enactment to be ambiguous or obscure, take </a:t>
            </a:r>
            <a:r>
              <a:rPr lang="en-US" i="1" dirty="0" err="1"/>
              <a:t>cognisance</a:t>
            </a:r>
            <a:r>
              <a:rPr lang="en-US" i="1" dirty="0"/>
              <a:t> of </a:t>
            </a:r>
            <a:endParaRPr lang="en-US" dirty="0"/>
          </a:p>
          <a:p>
            <a:pPr marL="0" indent="0">
              <a:buNone/>
            </a:pPr>
            <a:r>
              <a:rPr lang="en-US" i="1" dirty="0"/>
              <a:t>(a) the legislative antecedents of the enactment; </a:t>
            </a:r>
            <a:endParaRPr lang="en-US" dirty="0"/>
          </a:p>
          <a:p>
            <a:pPr marL="0" indent="0">
              <a:buNone/>
            </a:pPr>
            <a:r>
              <a:rPr lang="en-US" i="1" dirty="0"/>
              <a:t>(b) the explanatory memorandum as required by article 106 of the Constitution and the arrangement of sections which accompanied the Bill; </a:t>
            </a:r>
            <a:endParaRPr lang="en-US" dirty="0"/>
          </a:p>
          <a:p>
            <a:pPr marL="0" indent="0" algn="just">
              <a:buNone/>
            </a:pPr>
            <a:r>
              <a:rPr lang="en-US" i="1" dirty="0"/>
              <a:t>(c) pre-parliamentary materials relating to the enactment; </a:t>
            </a:r>
            <a:endParaRPr lang="en-US" dirty="0"/>
          </a:p>
          <a:p>
            <a:pPr marL="0" indent="0" algn="just">
              <a:buNone/>
            </a:pPr>
            <a:r>
              <a:rPr lang="en-US" i="1" dirty="0"/>
              <a:t>(d) a text-book, or any other work of reference, a report or a memorandum published by authority in reference to the enactment, and the papers laid before Parliament in refer­ence to the enactment; </a:t>
            </a:r>
            <a:endParaRPr lang="en-US" dirty="0"/>
          </a:p>
          <a:p>
            <a:pPr marL="0" indent="0">
              <a:buNone/>
            </a:pPr>
            <a:r>
              <a:rPr lang="en-US" i="1" dirty="0"/>
              <a:t>(e) the parliamentary debates prior to the passing of the Bill in Parliament”. </a:t>
            </a:r>
            <a:endParaRPr lang="en-US" dirty="0"/>
          </a:p>
          <a:p>
            <a:endParaRPr lang="en-US" dirty="0"/>
          </a:p>
        </p:txBody>
      </p:sp>
    </p:spTree>
    <p:extLst>
      <p:ext uri="{BB962C8B-B14F-4D97-AF65-F5344CB8AC3E}">
        <p14:creationId xmlns:p14="http://schemas.microsoft.com/office/powerpoint/2010/main" val="41440649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MOPA</a:t>
            </a:r>
          </a:p>
        </p:txBody>
      </p:sp>
      <p:sp>
        <p:nvSpPr>
          <p:cNvPr id="3" name="Content Placeholder 2"/>
          <p:cNvSpPr>
            <a:spLocks noGrp="1"/>
          </p:cNvSpPr>
          <p:nvPr>
            <p:ph idx="1"/>
          </p:nvPr>
        </p:nvSpPr>
        <p:spPr/>
        <p:txBody>
          <a:bodyPr>
            <a:normAutofit fontScale="92500" lnSpcReduction="20000"/>
          </a:bodyPr>
          <a:lstStyle/>
          <a:p>
            <a:pPr algn="just"/>
            <a:r>
              <a:rPr lang="en-US" sz="2800" dirty="0"/>
              <a:t>MOPA has become the approach to both constitutional and statutory interpretation in Ghana. To </a:t>
            </a:r>
            <a:r>
              <a:rPr lang="en-US" sz="2800" dirty="0" err="1"/>
              <a:t>Aharon</a:t>
            </a:r>
            <a:r>
              <a:rPr lang="en-US" sz="2800" dirty="0"/>
              <a:t> Barak he views purposive interpretation as a legal construction that combines elements of the subjective and objective purposes of the enactment or the Constitution. </a:t>
            </a:r>
          </a:p>
          <a:p>
            <a:pPr algn="just"/>
            <a:r>
              <a:rPr lang="en-US" sz="2800" dirty="0"/>
              <a:t>Barak states that the subjective elements include the intention of the author of the text, whereas the objective elements include the intent of the reasonable author and the legal system’s fundamental values. </a:t>
            </a:r>
          </a:p>
          <a:p>
            <a:pPr algn="just"/>
            <a:endParaRPr lang="en-US" sz="2800" dirty="0"/>
          </a:p>
        </p:txBody>
      </p:sp>
    </p:spTree>
    <p:extLst>
      <p:ext uri="{BB962C8B-B14F-4D97-AF65-F5344CB8AC3E}">
        <p14:creationId xmlns:p14="http://schemas.microsoft.com/office/powerpoint/2010/main" val="21145434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The Judge on Judging: The Role of the Supreme Court in a Democracy, 2002 16 Harvard Law Review 19 @page 6 </a:t>
            </a:r>
          </a:p>
        </p:txBody>
      </p:sp>
      <p:sp>
        <p:nvSpPr>
          <p:cNvPr id="3" name="Content Placeholder 2"/>
          <p:cNvSpPr>
            <a:spLocks noGrp="1"/>
          </p:cNvSpPr>
          <p:nvPr>
            <p:ph idx="1"/>
          </p:nvPr>
        </p:nvSpPr>
        <p:spPr/>
        <p:txBody>
          <a:bodyPr>
            <a:normAutofit fontScale="70000" lnSpcReduction="20000"/>
          </a:bodyPr>
          <a:lstStyle/>
          <a:p>
            <a:pPr marL="0" indent="0" algn="just">
              <a:buNone/>
            </a:pPr>
            <a:r>
              <a:rPr lang="en-US" sz="2800" i="1" dirty="0"/>
              <a:t>“In my world view the aim of interpretation is to realize the purpose of the law; the aim in interpreting a legal text such as a constitution or statute is to realize the purpose for which the text was designed. Law is thus a tool designed to realize a social goal. It is intended to ensure the normal social life of the community on the one hand, and human rights, equality, justice on the other hand. The history of law is a search for the proper balance between these goals and the interpretation of the legal text must express this balance. Indeed if a statute is a tool for realizing a social objective, then interpretation of the statute must be done in a way that realizes the social objective. Moreover, the individual statute does not stand alone. It exist in the context of society, as part of general social activity. The purpose of the individual must therefore also be evaluated against the backdrop of the legal system. This approach underlies the system of interpretation that I think is proper: purposive inter-</a:t>
            </a:r>
            <a:r>
              <a:rPr lang="en-US" sz="2800" i="1" dirty="0" err="1"/>
              <a:t>pretation</a:t>
            </a:r>
            <a:r>
              <a:rPr lang="en-US" sz="2800" i="1" dirty="0"/>
              <a:t>”.</a:t>
            </a:r>
            <a:endParaRPr lang="en-US" sz="2800" dirty="0"/>
          </a:p>
          <a:p>
            <a:pPr marL="0" indent="0">
              <a:buNone/>
            </a:pPr>
            <a:endParaRPr lang="en-US" sz="2800" dirty="0"/>
          </a:p>
        </p:txBody>
      </p:sp>
    </p:spTree>
    <p:extLst>
      <p:ext uri="{BB962C8B-B14F-4D97-AF65-F5344CB8AC3E}">
        <p14:creationId xmlns:p14="http://schemas.microsoft.com/office/powerpoint/2010/main" val="27040744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MOPA</a:t>
            </a:r>
          </a:p>
        </p:txBody>
      </p:sp>
      <p:sp>
        <p:nvSpPr>
          <p:cNvPr id="3" name="Content Placeholder 2"/>
          <p:cNvSpPr>
            <a:spLocks noGrp="1"/>
          </p:cNvSpPr>
          <p:nvPr>
            <p:ph idx="1"/>
          </p:nvPr>
        </p:nvSpPr>
        <p:spPr/>
        <p:txBody>
          <a:bodyPr>
            <a:normAutofit/>
          </a:bodyPr>
          <a:lstStyle/>
          <a:p>
            <a:pPr algn="just"/>
            <a:r>
              <a:rPr lang="en-US" sz="2400" dirty="0"/>
              <a:t>By this there is an assumption of an underlying presumption for interpretation. That the laws passed contains within themselves values and goals and the interpreter must strive to effectuate those values. </a:t>
            </a:r>
          </a:p>
          <a:p>
            <a:pPr algn="just"/>
            <a:r>
              <a:rPr lang="en-US" sz="2400" dirty="0"/>
              <a:t>Barak is not just in favour of the authorial intent but rather the one imputed by a reasonable by stander as in interpretation, the interpreter may encounter a number of potential purposes from the enactment and he will not be able to formulate the ultimate purpose of the norm grounded in the text</a:t>
            </a:r>
          </a:p>
        </p:txBody>
      </p:sp>
    </p:spTree>
    <p:extLst>
      <p:ext uri="{BB962C8B-B14F-4D97-AF65-F5344CB8AC3E}">
        <p14:creationId xmlns:p14="http://schemas.microsoft.com/office/powerpoint/2010/main" val="6562149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MOPA</a:t>
            </a:r>
          </a:p>
        </p:txBody>
      </p:sp>
      <p:sp>
        <p:nvSpPr>
          <p:cNvPr id="3" name="Content Placeholder 2"/>
          <p:cNvSpPr>
            <a:spLocks noGrp="1"/>
          </p:cNvSpPr>
          <p:nvPr>
            <p:ph idx="1"/>
          </p:nvPr>
        </p:nvSpPr>
        <p:spPr/>
        <p:txBody>
          <a:bodyPr>
            <a:normAutofit/>
          </a:bodyPr>
          <a:lstStyle/>
          <a:p>
            <a:pPr algn="just"/>
            <a:r>
              <a:rPr lang="en-US" sz="2400" dirty="0"/>
              <a:t>To Barak, the Judge should use </a:t>
            </a:r>
            <a:r>
              <a:rPr lang="en-US" sz="2400" b="1" dirty="0"/>
              <a:t>discretion,</a:t>
            </a:r>
            <a:r>
              <a:rPr lang="en-US" sz="2400" dirty="0"/>
              <a:t> to formulate as objectively as possible the purpose at the core of the legal text. To Sir Dennis, the basis for purposive interpretation is two-fold, first the interpreter should be able to extract the legal meaning from the range of semantic meanings of the text. In other words, beyond the semantics and language, what does the text legally mean and the understanding it conveys, and second the interpreter must attempt to provide the text the meaning that best achieves the aim of interpretation.</a:t>
            </a:r>
          </a:p>
        </p:txBody>
      </p:sp>
    </p:spTree>
    <p:extLst>
      <p:ext uri="{BB962C8B-B14F-4D97-AF65-F5344CB8AC3E}">
        <p14:creationId xmlns:p14="http://schemas.microsoft.com/office/powerpoint/2010/main" val="16556014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MOPA</a:t>
            </a:r>
          </a:p>
        </p:txBody>
      </p:sp>
      <p:sp>
        <p:nvSpPr>
          <p:cNvPr id="3" name="Content Placeholder 2"/>
          <p:cNvSpPr>
            <a:spLocks noGrp="1"/>
          </p:cNvSpPr>
          <p:nvPr>
            <p:ph idx="1"/>
          </p:nvPr>
        </p:nvSpPr>
        <p:spPr/>
        <p:txBody>
          <a:bodyPr>
            <a:normAutofit/>
          </a:bodyPr>
          <a:lstStyle/>
          <a:p>
            <a:pPr algn="just"/>
            <a:r>
              <a:rPr lang="en-US" sz="2400" dirty="0"/>
              <a:t>This will involve a consideration of a gamut of factors with a resort to both internal and external aids to interpretation. And therefore, </a:t>
            </a:r>
            <a:r>
              <a:rPr lang="en-US" sz="2400" dirty="0" err="1"/>
              <a:t>purposivism</a:t>
            </a:r>
            <a:r>
              <a:rPr lang="en-US" sz="2400" dirty="0"/>
              <a:t> is one that employs subjective and objective approaches to interpretation. And there must be employment of both in a harmonious way to achieve the ultimate purpose.</a:t>
            </a:r>
          </a:p>
          <a:p>
            <a:pPr algn="just"/>
            <a:r>
              <a:rPr lang="en-US" sz="2400" dirty="0" err="1"/>
              <a:t>Purposivism</a:t>
            </a:r>
            <a:r>
              <a:rPr lang="en-US" sz="2400" dirty="0"/>
              <a:t> is more concerned and animated by the values underpinning the text or the enactment. And the interpreter must ask if the </a:t>
            </a:r>
            <a:r>
              <a:rPr lang="en-US" sz="2400" b="1" dirty="0"/>
              <a:t>values are one of democracy, human rights, free press, justice, equity</a:t>
            </a:r>
            <a:r>
              <a:rPr lang="en-US" sz="2400" dirty="0"/>
              <a:t> etc.</a:t>
            </a:r>
          </a:p>
        </p:txBody>
      </p:sp>
    </p:spTree>
    <p:extLst>
      <p:ext uri="{BB962C8B-B14F-4D97-AF65-F5344CB8AC3E}">
        <p14:creationId xmlns:p14="http://schemas.microsoft.com/office/powerpoint/2010/main" val="18083155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MOPA</a:t>
            </a:r>
          </a:p>
        </p:txBody>
      </p:sp>
      <p:sp>
        <p:nvSpPr>
          <p:cNvPr id="3" name="Content Placeholder 2"/>
          <p:cNvSpPr>
            <a:spLocks noGrp="1"/>
          </p:cNvSpPr>
          <p:nvPr>
            <p:ph idx="1"/>
          </p:nvPr>
        </p:nvSpPr>
        <p:spPr/>
        <p:txBody>
          <a:bodyPr>
            <a:normAutofit lnSpcReduction="10000"/>
          </a:bodyPr>
          <a:lstStyle/>
          <a:p>
            <a:r>
              <a:rPr lang="en-US" sz="2400" dirty="0"/>
              <a:t>What MOPA stands for is captured in the case of </a:t>
            </a:r>
            <a:r>
              <a:rPr lang="en-US" sz="2400" b="1" dirty="0"/>
              <a:t>Cabell v Markham (1945) 148 f 2d 737 @ 739</a:t>
            </a:r>
            <a:r>
              <a:rPr lang="en-US" sz="2400" dirty="0"/>
              <a:t> that: </a:t>
            </a:r>
          </a:p>
          <a:p>
            <a:pPr marL="0" indent="0" algn="just">
              <a:buNone/>
            </a:pPr>
            <a:r>
              <a:rPr lang="en-US" sz="2400" i="1" dirty="0"/>
              <a:t>“Of course it is true that words used even in their literal sense are the primary, and ordinarily the most reliable source of interpreting the meaning of any writing: be it statute, contract or anything. But it is one of the surest indexes of a mature developed jurisprudence not to make a fortress out of the dictionary; but to remember that statutes always have some purpose or objective to accomplish, whose sympathetic and imaginative discovery is the surest guide to their meaning”.</a:t>
            </a:r>
            <a:endParaRPr lang="en-US" sz="2400" dirty="0"/>
          </a:p>
          <a:p>
            <a:pPr marL="0" indent="0">
              <a:buNone/>
            </a:pPr>
            <a:endParaRPr lang="en-US" sz="2400" dirty="0"/>
          </a:p>
        </p:txBody>
      </p:sp>
    </p:spTree>
    <p:extLst>
      <p:ext uri="{BB962C8B-B14F-4D97-AF65-F5344CB8AC3E}">
        <p14:creationId xmlns:p14="http://schemas.microsoft.com/office/powerpoint/2010/main" val="35158251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MOPA</a:t>
            </a:r>
          </a:p>
        </p:txBody>
      </p:sp>
      <p:sp>
        <p:nvSpPr>
          <p:cNvPr id="3" name="Content Placeholder 2"/>
          <p:cNvSpPr>
            <a:spLocks noGrp="1"/>
          </p:cNvSpPr>
          <p:nvPr>
            <p:ph idx="1"/>
          </p:nvPr>
        </p:nvSpPr>
        <p:spPr/>
        <p:txBody>
          <a:bodyPr>
            <a:normAutofit fontScale="92500" lnSpcReduction="10000"/>
          </a:bodyPr>
          <a:lstStyle/>
          <a:p>
            <a:pPr algn="just"/>
            <a:r>
              <a:rPr lang="en-US" sz="2400" dirty="0"/>
              <a:t>In </a:t>
            </a:r>
            <a:r>
              <a:rPr lang="en-US" sz="2400" dirty="0" err="1"/>
              <a:t>purposivism</a:t>
            </a:r>
            <a:r>
              <a:rPr lang="en-US" sz="2400" dirty="0"/>
              <a:t>, there is emphasis on </a:t>
            </a:r>
            <a:r>
              <a:rPr lang="en-US" sz="2400" b="1" dirty="0"/>
              <a:t>language, purpose and discretion of the Judge</a:t>
            </a:r>
            <a:r>
              <a:rPr lang="en-US" sz="2400" dirty="0"/>
              <a:t>. The interpretation cannot lose sight of the language of the text which is the starting point. </a:t>
            </a:r>
          </a:p>
          <a:p>
            <a:pPr algn="just"/>
            <a:r>
              <a:rPr lang="en-US" sz="2400" dirty="0"/>
              <a:t>The </a:t>
            </a:r>
            <a:r>
              <a:rPr lang="en-US" sz="2400" b="1" dirty="0"/>
              <a:t>objective purpose if it is to be used is not for the author of the text but that of the interpreter but may have regard to the subjective text.</a:t>
            </a:r>
          </a:p>
          <a:p>
            <a:pPr algn="just"/>
            <a:r>
              <a:rPr lang="en-US" sz="2400" b="1" dirty="0"/>
              <a:t> </a:t>
            </a:r>
            <a:r>
              <a:rPr lang="en-US" sz="2400" dirty="0"/>
              <a:t>There is a third leg which is the ultimate purpose. A determination of the subjective and objective purposes and its synthesis help the Judge to arrive at the ultimate purpose. The ultimate purpose is essentially a balance between the subjective and objective purpose. </a:t>
            </a:r>
          </a:p>
        </p:txBody>
      </p:sp>
    </p:spTree>
    <p:extLst>
      <p:ext uri="{BB962C8B-B14F-4D97-AF65-F5344CB8AC3E}">
        <p14:creationId xmlns:p14="http://schemas.microsoft.com/office/powerpoint/2010/main" val="32755633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MOPA</a:t>
            </a:r>
          </a:p>
        </p:txBody>
      </p:sp>
      <p:sp>
        <p:nvSpPr>
          <p:cNvPr id="3" name="Content Placeholder 2"/>
          <p:cNvSpPr>
            <a:spLocks noGrp="1"/>
          </p:cNvSpPr>
          <p:nvPr>
            <p:ph idx="1"/>
          </p:nvPr>
        </p:nvSpPr>
        <p:spPr/>
        <p:txBody>
          <a:bodyPr>
            <a:normAutofit/>
          </a:bodyPr>
          <a:lstStyle/>
          <a:p>
            <a:pPr algn="just"/>
            <a:r>
              <a:rPr lang="en-US" sz="2800" dirty="0"/>
              <a:t>It is a legal construct with two key components. The subjective purpose relies on the textual and external contextual sources to know the thoughts expressed by the author. </a:t>
            </a:r>
          </a:p>
          <a:p>
            <a:pPr algn="just"/>
            <a:r>
              <a:rPr lang="en-US" sz="2800" dirty="0"/>
              <a:t>It is the goal, values, interest that the author </a:t>
            </a:r>
            <a:r>
              <a:rPr lang="en-US" sz="2800" dirty="0" err="1"/>
              <a:t>haboured</a:t>
            </a:r>
            <a:r>
              <a:rPr lang="en-US" sz="2800" dirty="0"/>
              <a:t> and it is deemed to be the biological, psychological and historical fact that the author conceived at the time of creation of the text.</a:t>
            </a:r>
          </a:p>
          <a:p>
            <a:endParaRPr lang="en-US" sz="2400" dirty="0"/>
          </a:p>
        </p:txBody>
      </p:sp>
    </p:spTree>
    <p:extLst>
      <p:ext uri="{BB962C8B-B14F-4D97-AF65-F5344CB8AC3E}">
        <p14:creationId xmlns:p14="http://schemas.microsoft.com/office/powerpoint/2010/main" val="15510404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MOPA</a:t>
            </a:r>
          </a:p>
        </p:txBody>
      </p:sp>
      <p:sp>
        <p:nvSpPr>
          <p:cNvPr id="3" name="Content Placeholder 2"/>
          <p:cNvSpPr>
            <a:spLocks noGrp="1"/>
          </p:cNvSpPr>
          <p:nvPr>
            <p:ph idx="1"/>
          </p:nvPr>
        </p:nvSpPr>
        <p:spPr/>
        <p:txBody>
          <a:bodyPr>
            <a:normAutofit fontScale="92500" lnSpcReduction="20000"/>
          </a:bodyPr>
          <a:lstStyle/>
          <a:p>
            <a:pPr algn="just"/>
            <a:r>
              <a:rPr lang="en-US" sz="2800" dirty="0"/>
              <a:t>To arrive the purpose would involve a consideration of the internal and external sources. The objective purpose sets its eyes on the goals, interest and values that the text and the document was designed to achieve. </a:t>
            </a:r>
          </a:p>
          <a:p>
            <a:pPr algn="just"/>
            <a:r>
              <a:rPr lang="en-US" sz="2800" dirty="0"/>
              <a:t>To </a:t>
            </a:r>
            <a:r>
              <a:rPr lang="en-US" sz="2800" dirty="0" err="1"/>
              <a:t>Edze</a:t>
            </a:r>
            <a:r>
              <a:rPr lang="en-US" sz="2800" dirty="0"/>
              <a:t>, at the lower or intermediate level of abstraction the objective purpose reflects the purpose of a reasonable author but at the high level of abstraction it becomes the purpose or intent of the system. Let me leave you with three quotes that sums up MOPA and runs through Interpretation.</a:t>
            </a:r>
          </a:p>
        </p:txBody>
      </p:sp>
    </p:spTree>
    <p:extLst>
      <p:ext uri="{BB962C8B-B14F-4D97-AF65-F5344CB8AC3E}">
        <p14:creationId xmlns:p14="http://schemas.microsoft.com/office/powerpoint/2010/main" val="11046782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Judge on Judging: The Role of the SC in a Democracy</a:t>
            </a:r>
          </a:p>
        </p:txBody>
      </p:sp>
      <p:sp>
        <p:nvSpPr>
          <p:cNvPr id="3" name="Content Placeholder 2"/>
          <p:cNvSpPr>
            <a:spLocks noGrp="1"/>
          </p:cNvSpPr>
          <p:nvPr>
            <p:ph idx="1"/>
          </p:nvPr>
        </p:nvSpPr>
        <p:spPr/>
        <p:txBody>
          <a:bodyPr>
            <a:normAutofit fontScale="85000" lnSpcReduction="20000"/>
          </a:bodyPr>
          <a:lstStyle/>
          <a:p>
            <a:pPr marL="0" indent="0" algn="just">
              <a:buNone/>
            </a:pPr>
            <a:r>
              <a:rPr lang="en-US" sz="2400" b="1" i="1" dirty="0"/>
              <a:t>“Purposive interpretation is based, of course on the concept of purpose. Purpose is a normative concept that the law constructs. The purpose of a given legislative work contains both subjective and objective elements. The subjective purpose acts on different levels, for every author usually wishes to realize multiple intentions on various levels of abstractions. Objective elements also influence purpose, again operating on various levels of abstractions. On a low level of abstraction the objective purpose is the hypothetical intent that a reasonable author would want to realize through the given legal text or a type of legal text. On a high level of abstraction, the objective purpose of a text is to realize the fundamental values of the legal system. The ultimate purpose of every text is determined by the relationship among the various subjective elements the hypothetical intent of the author or the “intent” of the legal system”.</a:t>
            </a:r>
            <a:endParaRPr lang="en-US" sz="2400" b="1" dirty="0"/>
          </a:p>
          <a:p>
            <a:pPr marL="0" indent="0">
              <a:buNone/>
            </a:pPr>
            <a:endParaRPr lang="en-US" sz="2400" dirty="0"/>
          </a:p>
        </p:txBody>
      </p:sp>
    </p:spTree>
    <p:extLst>
      <p:ext uri="{BB962C8B-B14F-4D97-AF65-F5344CB8AC3E}">
        <p14:creationId xmlns:p14="http://schemas.microsoft.com/office/powerpoint/2010/main" val="29292146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Efrat v Director of Population Registration at the Interior Ministry H.C 693/91</a:t>
            </a:r>
            <a:endParaRPr lang="en-US" dirty="0"/>
          </a:p>
        </p:txBody>
      </p:sp>
      <p:sp>
        <p:nvSpPr>
          <p:cNvPr id="3" name="Content Placeholder 2"/>
          <p:cNvSpPr>
            <a:spLocks noGrp="1"/>
          </p:cNvSpPr>
          <p:nvPr>
            <p:ph idx="1"/>
          </p:nvPr>
        </p:nvSpPr>
        <p:spPr/>
        <p:txBody>
          <a:bodyPr>
            <a:normAutofit fontScale="92500"/>
          </a:bodyPr>
          <a:lstStyle/>
          <a:p>
            <a:pPr marL="0" indent="0">
              <a:buNone/>
            </a:pPr>
            <a:endParaRPr lang="en-US" dirty="0"/>
          </a:p>
          <a:p>
            <a:pPr marL="0" indent="0" algn="just">
              <a:buNone/>
            </a:pPr>
            <a:r>
              <a:rPr lang="en-US" sz="2400" i="1" dirty="0"/>
              <a:t>“A piece of legislation does not stand alone. It constitutes part of the legislative alignment. It integrates into it, aspiring to legislative harmony. No statute stands alone .. all statutes constitute a single project, integrating into each other in legislative harmony… he who interprets one statute interprets all statutes. The lone statute integrates a tool into the legislative alignment. The legislative alignment as a whole influence the legislative purpose of a single statute. A prior statute influences the purpose of a latter statute. A latter statute influences the purpose of a prior statute”.</a:t>
            </a:r>
            <a:endParaRPr lang="en-US" sz="2400" dirty="0"/>
          </a:p>
          <a:p>
            <a:endParaRPr lang="en-US" dirty="0"/>
          </a:p>
        </p:txBody>
      </p:sp>
    </p:spTree>
    <p:extLst>
      <p:ext uri="{BB962C8B-B14F-4D97-AF65-F5344CB8AC3E}">
        <p14:creationId xmlns:p14="http://schemas.microsoft.com/office/powerpoint/2010/main" val="40182611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err="1"/>
              <a:t>Yediot</a:t>
            </a:r>
            <a:r>
              <a:rPr lang="en-US" b="1" dirty="0"/>
              <a:t> </a:t>
            </a:r>
            <a:r>
              <a:rPr lang="en-US" b="1" dirty="0" err="1"/>
              <a:t>Ahronot</a:t>
            </a:r>
            <a:r>
              <a:rPr lang="en-US" b="1" dirty="0"/>
              <a:t> Ltd v Kraus 52(3) P.D.I, 72, 73, 74</a:t>
            </a:r>
            <a:endParaRPr lang="en-US" dirty="0"/>
          </a:p>
        </p:txBody>
      </p:sp>
      <p:sp>
        <p:nvSpPr>
          <p:cNvPr id="3" name="Content Placeholder 2"/>
          <p:cNvSpPr>
            <a:spLocks noGrp="1"/>
          </p:cNvSpPr>
          <p:nvPr>
            <p:ph idx="1"/>
          </p:nvPr>
        </p:nvSpPr>
        <p:spPr/>
        <p:txBody>
          <a:bodyPr>
            <a:normAutofit fontScale="70000" lnSpcReduction="20000"/>
          </a:bodyPr>
          <a:lstStyle/>
          <a:p>
            <a:pPr marL="0" indent="0" algn="just">
              <a:buNone/>
            </a:pPr>
            <a:r>
              <a:rPr lang="en-US" sz="2400" b="1" i="1" dirty="0"/>
              <a:t>“In approaching the interpretative work, we are equipped with more than a just a dictionary. We carry with us the Bible and heritage, love of humanity and our inner quest for freedom … all these tenets, values and principles appear to be extra legal, but they are the foundation of the statute – of every statute and no statute can be conceived without them. A statute without that platform is like a house without foundation… we do not come [to the interpretative work] empty handed. As we read the statute, our robes upon us, we carry on our backs “an interpretative kit”. Inside this quiver are the values, principles and doctrines without which we would not be who we are: fundamental values of the system, morality, fairness, justice … we do our best to interpret but we are not </a:t>
            </a:r>
            <a:r>
              <a:rPr lang="en-US" sz="2400" b="1" i="1" dirty="0" err="1"/>
              <a:t>tabulae</a:t>
            </a:r>
            <a:r>
              <a:rPr lang="en-US" sz="2400" b="1" i="1" dirty="0"/>
              <a:t> </a:t>
            </a:r>
            <a:r>
              <a:rPr lang="en-US" sz="2400" b="1" i="1" dirty="0" err="1"/>
              <a:t>rasae</a:t>
            </a:r>
            <a:r>
              <a:rPr lang="en-US" sz="2400" b="1" i="1" dirty="0"/>
              <a:t>. Before approaching the statute we must ask: who are we? The answer is “we” are the proper values, principles and the ethics and word order. We begin the interpretative journey unwittingly, perhaps with the same values, principles and doctrines that are the foundation on which the statute is based. We continue from there. We will not understand a statute unless we analyze it with cognitive tools from the quiver we carry, and whose cognitive tools guide us”.</a:t>
            </a:r>
            <a:endParaRPr lang="en-US" sz="2400" b="1" dirty="0"/>
          </a:p>
          <a:p>
            <a:pPr marL="0" indent="0">
              <a:buNone/>
            </a:pPr>
            <a:endParaRPr lang="en-US" sz="2400" dirty="0"/>
          </a:p>
        </p:txBody>
      </p:sp>
    </p:spTree>
    <p:extLst>
      <p:ext uri="{BB962C8B-B14F-4D97-AF65-F5344CB8AC3E}">
        <p14:creationId xmlns:p14="http://schemas.microsoft.com/office/powerpoint/2010/main" val="26427187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								END</a:t>
            </a:r>
          </a:p>
        </p:txBody>
      </p:sp>
      <p:sp>
        <p:nvSpPr>
          <p:cNvPr id="3" name="Content Placeholder 2"/>
          <p:cNvSpPr>
            <a:spLocks noGrp="1"/>
          </p:cNvSpPr>
          <p:nvPr>
            <p:ph idx="1"/>
          </p:nvPr>
        </p:nvSpPr>
        <p:spPr/>
        <p:txBody>
          <a:bodyPr/>
          <a:lstStyle/>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sz="8000" dirty="0"/>
              <a:t>THANK YOU</a:t>
            </a:r>
          </a:p>
        </p:txBody>
      </p:sp>
    </p:spTree>
    <p:extLst>
      <p:ext uri="{BB962C8B-B14F-4D97-AF65-F5344CB8AC3E}">
        <p14:creationId xmlns:p14="http://schemas.microsoft.com/office/powerpoint/2010/main" val="360268134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1452</TotalTime>
  <Words>4734</Words>
  <Application>Microsoft Macintosh PowerPoint</Application>
  <PresentationFormat>Widescreen</PresentationFormat>
  <Paragraphs>164</Paragraphs>
  <Slides>54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54</vt:i4>
      </vt:variant>
    </vt:vector>
  </HeadingPairs>
  <TitlesOfParts>
    <vt:vector size="58" baseType="lpstr">
      <vt:lpstr>Arial</vt:lpstr>
      <vt:lpstr>Trebuchet MS</vt:lpstr>
      <vt:lpstr>Wingdings 3</vt:lpstr>
      <vt:lpstr>Facet</vt:lpstr>
      <vt:lpstr>THEMATIC AREAS OF THE LAW OF INTERPTRETATION</vt:lpstr>
      <vt:lpstr>Interpretation </vt:lpstr>
      <vt:lpstr>Interpretation</vt:lpstr>
      <vt:lpstr>Why Interpret</vt:lpstr>
      <vt:lpstr>Seaford Court Estate Ltd v Asher [1949] 2 KB 481 @ 499 </vt:lpstr>
      <vt:lpstr>Why Interpret?</vt:lpstr>
      <vt:lpstr>Why Interpret?</vt:lpstr>
      <vt:lpstr>Why Interpret? </vt:lpstr>
      <vt:lpstr>Rules of Interpretation</vt:lpstr>
      <vt:lpstr>Rules applicable to Non-Statutory Documents</vt:lpstr>
      <vt:lpstr>Non-Statutory Documents</vt:lpstr>
      <vt:lpstr>Non-Statutory Documents</vt:lpstr>
      <vt:lpstr>Bird v Luckie (1850) 68 ER 373: </vt:lpstr>
      <vt:lpstr>Non-Statutory Documents</vt:lpstr>
      <vt:lpstr>Non-Statutory Documents</vt:lpstr>
      <vt:lpstr>Non-Statutory Documents</vt:lpstr>
      <vt:lpstr>Non-Statutory Documents</vt:lpstr>
      <vt:lpstr>Non-Statutory Documents</vt:lpstr>
      <vt:lpstr>Power to rectify Mistakes</vt:lpstr>
      <vt:lpstr>Non-Statutory Documents</vt:lpstr>
      <vt:lpstr>Rules of Construction &amp; Approaches to Interpretation</vt:lpstr>
      <vt:lpstr>Literalism</vt:lpstr>
      <vt:lpstr>Literalism </vt:lpstr>
      <vt:lpstr>Literalism </vt:lpstr>
      <vt:lpstr>Intentionalism </vt:lpstr>
      <vt:lpstr>Intentionalism </vt:lpstr>
      <vt:lpstr>Intentionalism </vt:lpstr>
      <vt:lpstr>Textualism </vt:lpstr>
      <vt:lpstr>Textualism </vt:lpstr>
      <vt:lpstr>Textualists </vt:lpstr>
      <vt:lpstr>Originalism </vt:lpstr>
      <vt:lpstr>Living Constitutionalism </vt:lpstr>
      <vt:lpstr>Living Constitutionalism </vt:lpstr>
      <vt:lpstr>    Aids to Interpretation</vt:lpstr>
      <vt:lpstr>    Aids to Interpretation</vt:lpstr>
      <vt:lpstr>    Aids to Interpretation</vt:lpstr>
      <vt:lpstr>Modern Purposive Approach (MOPA)</vt:lpstr>
      <vt:lpstr>MOPA</vt:lpstr>
      <vt:lpstr>MOPA</vt:lpstr>
      <vt:lpstr>MOPA</vt:lpstr>
      <vt:lpstr>MOPA</vt:lpstr>
      <vt:lpstr>MOPA</vt:lpstr>
      <vt:lpstr>The Judge on Judging: The Role of the Supreme Court in a Democracy, 2002 16 Harvard Law Review 19 @page 6 </vt:lpstr>
      <vt:lpstr>MOPA</vt:lpstr>
      <vt:lpstr>MOPA</vt:lpstr>
      <vt:lpstr>MOPA</vt:lpstr>
      <vt:lpstr>MOPA</vt:lpstr>
      <vt:lpstr>MOPA</vt:lpstr>
      <vt:lpstr>MOPA</vt:lpstr>
      <vt:lpstr>MOPA</vt:lpstr>
      <vt:lpstr>The Judge on Judging: The Role of the SC in a Democracy</vt:lpstr>
      <vt:lpstr>Efrat v Director of Population Registration at the Interior Ministry H.C 693/91</vt:lpstr>
      <vt:lpstr>Yediot Ahronot Ltd v Kraus 52(3) P.D.I, 72, 73, 74</vt:lpstr>
      <vt:lpstr>        END</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liz</dc:creator>
  <cp:lastModifiedBy>William Ofoe</cp:lastModifiedBy>
  <cp:revision>42</cp:revision>
  <dcterms:created xsi:type="dcterms:W3CDTF">2022-08-18T19:20:29Z</dcterms:created>
  <dcterms:modified xsi:type="dcterms:W3CDTF">2023-11-02T18:32:15Z</dcterms:modified>
</cp:coreProperties>
</file>