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8" r:id="rId33"/>
    <p:sldId id="289" r:id="rId34"/>
    <p:sldId id="29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03" d="100"/>
          <a:sy n="103" d="100"/>
        </p:scale>
        <p:origin x="114"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tableStyles" Target="tableStyles.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93DBBD7-B6CD-4128-B553-3413D0ABB343}"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300123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3DBBD7-B6CD-4128-B553-3413D0ABB343}"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286025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93DBBD7-B6CD-4128-B553-3413D0ABB343}"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1772292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3DBBD7-B6CD-4128-B553-3413D0ABB343}" type="datetimeFigureOut">
              <a:rPr lang="en-US" smtClean="0"/>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3084023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3DBBD7-B6CD-4128-B553-3413D0ABB343}" type="datetimeFigureOut">
              <a:rPr lang="en-US" smtClean="0"/>
              <a:t>1/13/2021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1590643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3DBBD7-B6CD-4128-B553-3413D0ABB343}" type="datetimeFigureOut">
              <a:rPr lang="en-US" smtClean="0"/>
              <a:t>1/13/2021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2542326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3DBBD7-B6CD-4128-B553-3413D0ABB343}" type="datetimeFigureOut">
              <a:rPr lang="en-US" smtClean="0"/>
              <a:t>1/13/2021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1587252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3DBBD7-B6CD-4128-B553-3413D0ABB343}" type="datetimeFigureOut">
              <a:rPr lang="en-US" smtClean="0"/>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2011077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3DBBD7-B6CD-4128-B553-3413D0ABB343}" type="datetimeFigureOut">
              <a:rPr lang="en-US" smtClean="0"/>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1392595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3DBBD7-B6CD-4128-B553-3413D0ABB343}"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272688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3DBBD7-B6CD-4128-B553-3413D0ABB343}"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C2349-EBBA-4EF0-8FD4-A99E855168B2}" type="slidenum">
              <a:rPr lang="en-US" smtClean="0"/>
              <a:t>‹#›</a:t>
            </a:fld>
            <a:endParaRPr lang="en-US"/>
          </a:p>
        </p:txBody>
      </p:sp>
    </p:spTree>
    <p:extLst>
      <p:ext uri="{BB962C8B-B14F-4D97-AF65-F5344CB8AC3E}">
        <p14:creationId xmlns:p14="http://schemas.microsoft.com/office/powerpoint/2010/main" val="3179731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3DBBD7-B6CD-4128-B553-3413D0ABB343}" type="datetimeFigureOut">
              <a:rPr lang="en-US" smtClean="0"/>
              <a:t>1/13/2021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6C2349-EBBA-4EF0-8FD4-A99E855168B2}" type="slidenum">
              <a:rPr lang="en-US" smtClean="0"/>
              <a:t>‹#›</a:t>
            </a:fld>
            <a:endParaRPr lang="en-US"/>
          </a:p>
        </p:txBody>
      </p:sp>
    </p:spTree>
    <p:extLst>
      <p:ext uri="{BB962C8B-B14F-4D97-AF65-F5344CB8AC3E}">
        <p14:creationId xmlns:p14="http://schemas.microsoft.com/office/powerpoint/2010/main" val="3589380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4629" y="2493963"/>
            <a:ext cx="9144000" cy="2387600"/>
          </a:xfrm>
        </p:spPr>
        <p:txBody>
          <a:bodyPr>
            <a:normAutofit/>
          </a:bodyPr>
          <a:lstStyle/>
          <a:p>
            <a:r>
              <a:rPr lang="en-US" sz="16600" b="1" dirty="0"/>
              <a:t>PROOF</a:t>
            </a:r>
          </a:p>
        </p:txBody>
      </p:sp>
    </p:spTree>
    <p:extLst>
      <p:ext uri="{BB962C8B-B14F-4D97-AF65-F5344CB8AC3E}">
        <p14:creationId xmlns:p14="http://schemas.microsoft.com/office/powerpoint/2010/main" val="1370165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PROOF</a:t>
            </a:r>
          </a:p>
        </p:txBody>
      </p:sp>
      <p:sp>
        <p:nvSpPr>
          <p:cNvPr id="3" name="Content Placeholder 2"/>
          <p:cNvSpPr>
            <a:spLocks noGrp="1"/>
          </p:cNvSpPr>
          <p:nvPr>
            <p:ph idx="1"/>
          </p:nvPr>
        </p:nvSpPr>
        <p:spPr>
          <a:xfrm>
            <a:off x="642257" y="1253331"/>
            <a:ext cx="10515600" cy="4351338"/>
          </a:xfrm>
        </p:spPr>
        <p:txBody>
          <a:bodyPr>
            <a:normAutofit fontScale="92500" lnSpcReduction="10000"/>
          </a:bodyPr>
          <a:lstStyle/>
          <a:p>
            <a:pPr marL="0" indent="0">
              <a:buNone/>
            </a:pPr>
            <a:r>
              <a:rPr lang="en-US" dirty="0"/>
              <a:t>BURDEN OF PROOF</a:t>
            </a:r>
          </a:p>
          <a:p>
            <a:pPr marL="0" indent="0">
              <a:buNone/>
            </a:pPr>
            <a:endParaRPr lang="en-US" dirty="0"/>
          </a:p>
          <a:p>
            <a:pPr marL="0" indent="0">
              <a:buNone/>
            </a:pPr>
            <a:r>
              <a:rPr lang="en-US" u="sng" dirty="0"/>
              <a:t>QUESTION ONE                                                                      </a:t>
            </a:r>
            <a:r>
              <a:rPr lang="en-US" b="1" dirty="0"/>
              <a:t>(</a:t>
            </a:r>
            <a:r>
              <a:rPr lang="en-US" dirty="0"/>
              <a:t>June 1996, Q.1)</a:t>
            </a:r>
          </a:p>
          <a:p>
            <a:pPr marL="0" indent="0">
              <a:buNone/>
            </a:pPr>
            <a:r>
              <a:rPr lang="en-US" dirty="0"/>
              <a:t>In an action brought by the plaintiff against the defendant for declaration of title to the </a:t>
            </a:r>
            <a:r>
              <a:rPr lang="en-US" dirty="0" err="1"/>
              <a:t>Ampabame</a:t>
            </a:r>
            <a:r>
              <a:rPr lang="en-US" dirty="0"/>
              <a:t> lands, the trial High Court Judge made the following observations;</a:t>
            </a:r>
          </a:p>
          <a:p>
            <a:pPr marL="571500" lvl="0" indent="-571500">
              <a:buFont typeface="+mj-lt"/>
              <a:buAutoNum type="romanLcPeriod"/>
            </a:pPr>
            <a:r>
              <a:rPr lang="en-US" dirty="0"/>
              <a:t>The legal burden of proof is borne by the plaintiff.</a:t>
            </a:r>
          </a:p>
          <a:p>
            <a:pPr marL="571500" lvl="0" indent="-571500">
              <a:buFont typeface="+mj-lt"/>
              <a:buAutoNum type="romanLcPeriod"/>
            </a:pPr>
            <a:r>
              <a:rPr lang="en-US" dirty="0"/>
              <a:t>The burden of proof is discharged if the plaintiff proves his title beyond reasonable doubt. </a:t>
            </a:r>
            <a:r>
              <a:rPr lang="en-US" u="sng" dirty="0"/>
              <a:t>This degree or standard of proof is required in a civil action where title to land is in issue.</a:t>
            </a:r>
          </a:p>
          <a:p>
            <a:pPr marL="0" indent="0">
              <a:buNone/>
            </a:pPr>
            <a:r>
              <a:rPr lang="en-US" b="1" dirty="0"/>
              <a:t>COMMENT ON EACH STATEMENT</a:t>
            </a:r>
            <a:endParaRPr lang="en-US" dirty="0"/>
          </a:p>
          <a:p>
            <a:pPr marL="0" indent="0">
              <a:buNone/>
            </a:pPr>
            <a:endParaRPr lang="en-US" dirty="0"/>
          </a:p>
        </p:txBody>
      </p:sp>
    </p:spTree>
    <p:extLst>
      <p:ext uri="{BB962C8B-B14F-4D97-AF65-F5344CB8AC3E}">
        <p14:creationId xmlns:p14="http://schemas.microsoft.com/office/powerpoint/2010/main" val="2474482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2485" y="660797"/>
            <a:ext cx="10247029" cy="5058965"/>
          </a:xfrm>
        </p:spPr>
        <p:txBody>
          <a:bodyPr>
            <a:normAutofit/>
          </a:bodyPr>
          <a:lstStyle/>
          <a:p>
            <a:pPr marL="0" indent="0">
              <a:buNone/>
            </a:pPr>
            <a:r>
              <a:rPr lang="en-GB"/>
              <a:t>            </a:t>
            </a:r>
            <a:r>
              <a:rPr lang="en-GB" b="1" u="sng"/>
              <a:t>Note Carefully </a:t>
            </a:r>
          </a:p>
          <a:p>
            <a:pPr marL="514350" indent="-514350">
              <a:buAutoNum type="arabicPeriod"/>
            </a:pPr>
            <a:r>
              <a:rPr lang="en-US"/>
              <a:t>What </a:t>
            </a:r>
            <a:r>
              <a:rPr lang="en-US" dirty="0"/>
              <a:t>is </a:t>
            </a:r>
            <a:r>
              <a:rPr lang="en-US"/>
              <a:t>the </a:t>
            </a:r>
            <a:r>
              <a:rPr lang="en-GB"/>
              <a:t>Question</a:t>
            </a:r>
            <a:r>
              <a:rPr lang="en-US"/>
              <a:t>?</a:t>
            </a:r>
            <a:endParaRPr lang="en-US" dirty="0"/>
          </a:p>
          <a:p>
            <a:pPr marL="514350" indent="-514350">
              <a:buAutoNum type="arabicPeriod"/>
            </a:pPr>
            <a:r>
              <a:rPr lang="en-US" dirty="0"/>
              <a:t>What is at stake/ what </a:t>
            </a:r>
            <a:r>
              <a:rPr lang="en-US"/>
              <a:t>is </a:t>
            </a:r>
            <a:r>
              <a:rPr lang="en-GB"/>
              <a:t>in CONTENTION?</a:t>
            </a:r>
            <a:endParaRPr lang="en-US" dirty="0"/>
          </a:p>
          <a:p>
            <a:pPr marL="514350" indent="-514350">
              <a:buAutoNum type="arabicPeriod"/>
            </a:pPr>
            <a:r>
              <a:rPr lang="en-US" dirty="0"/>
              <a:t>What is </a:t>
            </a:r>
            <a:r>
              <a:rPr lang="en-US"/>
              <a:t>the duty </a:t>
            </a:r>
            <a:r>
              <a:rPr lang="en-US" dirty="0"/>
              <a:t>to be discharged by the </a:t>
            </a:r>
            <a:r>
              <a:rPr lang="en-US" u="sng" dirty="0"/>
              <a:t>plaintiff?</a:t>
            </a:r>
          </a:p>
          <a:p>
            <a:pPr marL="514350" indent="-514350">
              <a:buAutoNum type="arabicPeriod"/>
            </a:pPr>
            <a:r>
              <a:rPr lang="en-US" dirty="0"/>
              <a:t>What is </a:t>
            </a:r>
            <a:r>
              <a:rPr lang="en-US"/>
              <a:t>the duty </a:t>
            </a:r>
            <a:r>
              <a:rPr lang="en-US" dirty="0"/>
              <a:t>to be discharged by the </a:t>
            </a:r>
            <a:r>
              <a:rPr lang="en-US" u="sng" dirty="0"/>
              <a:t>defendant</a:t>
            </a:r>
            <a:r>
              <a:rPr lang="en-US" dirty="0"/>
              <a:t>?</a:t>
            </a:r>
          </a:p>
          <a:p>
            <a:pPr marL="514350" indent="-514350">
              <a:buAutoNum type="arabicPeriod"/>
            </a:pPr>
            <a:r>
              <a:rPr lang="en-US"/>
              <a:t>What</a:t>
            </a:r>
            <a:r>
              <a:rPr lang="en-GB"/>
              <a:t> type </a:t>
            </a:r>
            <a:r>
              <a:rPr lang="en-US"/>
              <a:t>question</a:t>
            </a:r>
            <a:r>
              <a:rPr lang="en-US" dirty="0"/>
              <a:t>? -&gt; </a:t>
            </a:r>
            <a:r>
              <a:rPr lang="en-US"/>
              <a:t>The </a:t>
            </a:r>
            <a:r>
              <a:rPr lang="en-GB"/>
              <a:t>TYPE</a:t>
            </a:r>
            <a:r>
              <a:rPr lang="en-US"/>
              <a:t> </a:t>
            </a:r>
            <a:r>
              <a:rPr lang="en-US" dirty="0"/>
              <a:t>2</a:t>
            </a:r>
          </a:p>
          <a:p>
            <a:pPr marL="514350" indent="-514350">
              <a:buAutoNum type="arabicPeriod"/>
            </a:pPr>
            <a:r>
              <a:rPr lang="en-US" dirty="0"/>
              <a:t>How many marks? 25marks (12 </a:t>
            </a:r>
            <a:r>
              <a:rPr lang="en-US"/>
              <a:t>and </a:t>
            </a:r>
            <a:r>
              <a:rPr lang="en-GB"/>
              <a:t>a </a:t>
            </a:r>
            <a:r>
              <a:rPr lang="en-US"/>
              <a:t>half)</a:t>
            </a:r>
            <a:endParaRPr lang="en-US" dirty="0"/>
          </a:p>
        </p:txBody>
      </p:sp>
    </p:spTree>
    <p:extLst>
      <p:ext uri="{BB962C8B-B14F-4D97-AF65-F5344CB8AC3E}">
        <p14:creationId xmlns:p14="http://schemas.microsoft.com/office/powerpoint/2010/main" val="1570350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7" y="1368425"/>
            <a:ext cx="10515600" cy="4351338"/>
          </a:xfrm>
        </p:spPr>
        <p:txBody>
          <a:bodyPr>
            <a:normAutofit fontScale="85000" lnSpcReduction="10000"/>
          </a:bodyPr>
          <a:lstStyle/>
          <a:p>
            <a:pPr marL="0" indent="0">
              <a:buNone/>
            </a:pPr>
            <a:r>
              <a:rPr lang="en-US" dirty="0"/>
              <a:t>Question 1 (AIRAC) June </a:t>
            </a:r>
            <a:r>
              <a:rPr lang="en-US"/>
              <a:t>1996 Q1</a:t>
            </a:r>
            <a:endParaRPr lang="en-GB"/>
          </a:p>
          <a:p>
            <a:pPr marL="0" indent="0">
              <a:buNone/>
            </a:pPr>
            <a:r>
              <a:rPr lang="en-US"/>
              <a:t>Area of law</a:t>
            </a:r>
            <a:endParaRPr lang="en-GB"/>
          </a:p>
          <a:p>
            <a:pPr marL="0" indent="0">
              <a:buNone/>
            </a:pPr>
            <a:r>
              <a:rPr lang="en-US"/>
              <a:t>Proof </a:t>
            </a:r>
            <a:r>
              <a:rPr lang="en-US" dirty="0"/>
              <a:t>in law</a:t>
            </a:r>
            <a:br>
              <a:rPr lang="en-US" dirty="0"/>
            </a:br>
            <a:r>
              <a:rPr lang="en-US" dirty="0"/>
              <a:t>Specifically Proof in Civil Proceedings.</a:t>
            </a:r>
          </a:p>
          <a:p>
            <a:pPr marL="0" indent="0">
              <a:buNone/>
            </a:pPr>
            <a:endParaRPr lang="en-US" dirty="0"/>
          </a:p>
          <a:p>
            <a:pPr marL="0" indent="0">
              <a:buNone/>
            </a:pPr>
            <a:r>
              <a:rPr lang="en-US" dirty="0"/>
              <a:t>2. Issues:</a:t>
            </a:r>
          </a:p>
          <a:p>
            <a:pPr marL="571500" indent="-571500">
              <a:buAutoNum type="romanLcPeriod"/>
            </a:pPr>
            <a:r>
              <a:rPr lang="en-US" dirty="0"/>
              <a:t>Whether or not the legal burden is borne by </a:t>
            </a:r>
            <a:r>
              <a:rPr lang="en-US"/>
              <a:t>the </a:t>
            </a:r>
            <a:r>
              <a:rPr lang="en-GB"/>
              <a:t>pl</a:t>
            </a:r>
            <a:r>
              <a:rPr lang="en-US"/>
              <a:t>aintiff</a:t>
            </a:r>
            <a:endParaRPr lang="en-US" dirty="0"/>
          </a:p>
          <a:p>
            <a:pPr marL="571500" indent="-571500">
              <a:buAutoNum type="romanLcPeriod"/>
            </a:pPr>
            <a:r>
              <a:rPr lang="en-US" dirty="0"/>
              <a:t>Whether or not the proof in civil matters </a:t>
            </a:r>
            <a:r>
              <a:rPr lang="en-US"/>
              <a:t>is </a:t>
            </a:r>
            <a:r>
              <a:rPr lang="en-GB"/>
              <a:t>P</a:t>
            </a:r>
            <a:r>
              <a:rPr lang="en-US"/>
              <a:t>roof beyond </a:t>
            </a:r>
            <a:r>
              <a:rPr lang="en-GB"/>
              <a:t>R</a:t>
            </a:r>
            <a:r>
              <a:rPr lang="en-US"/>
              <a:t>easonable </a:t>
            </a:r>
            <a:r>
              <a:rPr lang="en-US" dirty="0"/>
              <a:t>doubt</a:t>
            </a:r>
          </a:p>
          <a:p>
            <a:pPr marL="571500" indent="-571500">
              <a:buAutoNum type="romanLcPeriod"/>
            </a:pPr>
            <a:r>
              <a:rPr lang="en-US" dirty="0"/>
              <a:t>Whether or not the proof to be discharged by the plaintiff is </a:t>
            </a:r>
            <a:r>
              <a:rPr lang="en-US"/>
              <a:t>Proof </a:t>
            </a:r>
            <a:r>
              <a:rPr lang="en-GB"/>
              <a:t>b</a:t>
            </a:r>
            <a:r>
              <a:rPr lang="en-US"/>
              <a:t>eyond </a:t>
            </a:r>
            <a:r>
              <a:rPr lang="en-US" dirty="0"/>
              <a:t>Reasonable doubt.</a:t>
            </a:r>
          </a:p>
          <a:p>
            <a:pPr marL="0" indent="0">
              <a:buNone/>
            </a:pPr>
            <a:r>
              <a:rPr lang="en-US" dirty="0"/>
              <a:t>3. Applicable Laws</a:t>
            </a:r>
          </a:p>
        </p:txBody>
      </p:sp>
    </p:spTree>
    <p:extLst>
      <p:ext uri="{BB962C8B-B14F-4D97-AF65-F5344CB8AC3E}">
        <p14:creationId xmlns:p14="http://schemas.microsoft.com/office/powerpoint/2010/main" val="3038653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673" y="705779"/>
            <a:ext cx="10515600" cy="4351338"/>
          </a:xfrm>
        </p:spPr>
        <p:txBody>
          <a:bodyPr>
            <a:normAutofit fontScale="62500" lnSpcReduction="20000"/>
          </a:bodyPr>
          <a:lstStyle/>
          <a:p>
            <a:pPr marL="0" indent="0">
              <a:buNone/>
            </a:pPr>
            <a:r>
              <a:rPr lang="en-US" dirty="0"/>
              <a:t>Analysis:</a:t>
            </a:r>
          </a:p>
          <a:p>
            <a:pPr marL="571500" indent="-571500">
              <a:buAutoNum type="romanLcPeriod"/>
            </a:pPr>
            <a:r>
              <a:rPr lang="en-US" dirty="0"/>
              <a:t>Whether or not the legal burden is borne </a:t>
            </a:r>
            <a:r>
              <a:rPr lang="en-US"/>
              <a:t>by the </a:t>
            </a:r>
            <a:r>
              <a:rPr lang="en-US" dirty="0"/>
              <a:t>Plaintiff.</a:t>
            </a:r>
          </a:p>
          <a:p>
            <a:pPr>
              <a:buFontTx/>
              <a:buChar char="-"/>
            </a:pPr>
            <a:r>
              <a:rPr lang="en-US" dirty="0"/>
              <a:t>What is Legal Burden?</a:t>
            </a:r>
            <a:br>
              <a:rPr lang="en-US" dirty="0"/>
            </a:br>
            <a:r>
              <a:rPr lang="en-US" dirty="0"/>
              <a:t>* That is another name for Burden of Persuasion</a:t>
            </a:r>
            <a:br>
              <a:rPr lang="en-US" dirty="0"/>
            </a:br>
            <a:r>
              <a:rPr lang="en-US" dirty="0"/>
              <a:t>* What other names do we have for the Legal Burden?</a:t>
            </a:r>
            <a:br>
              <a:rPr lang="en-US" dirty="0"/>
            </a:br>
            <a:r>
              <a:rPr lang="en-US" dirty="0"/>
              <a:t>- Persuasive Burden</a:t>
            </a:r>
            <a:br>
              <a:rPr lang="en-US" dirty="0"/>
            </a:br>
            <a:r>
              <a:rPr lang="en-US" dirty="0"/>
              <a:t>- Burden of Persuasion</a:t>
            </a:r>
            <a:br>
              <a:rPr lang="en-US" dirty="0"/>
            </a:br>
            <a:r>
              <a:rPr lang="en-US" dirty="0"/>
              <a:t>- The Risk of Non- Persuasion</a:t>
            </a:r>
          </a:p>
          <a:p>
            <a:pPr>
              <a:buFontTx/>
              <a:buChar char="-"/>
            </a:pPr>
            <a:r>
              <a:rPr lang="en-US" dirty="0"/>
              <a:t>Yes, the legal burden is borne by the Plaintiff. (ref Slide </a:t>
            </a:r>
            <a:r>
              <a:rPr lang="en-US"/>
              <a:t>60)</a:t>
            </a:r>
            <a:endParaRPr lang="en-GB"/>
          </a:p>
          <a:p>
            <a:pPr marL="0" indent="0">
              <a:buNone/>
            </a:pPr>
            <a:r>
              <a:rPr lang="en-GB"/>
              <a:t>    NRCD 323-10(1)</a:t>
            </a:r>
          </a:p>
          <a:p>
            <a:pPr marL="0" indent="0">
              <a:buNone/>
            </a:pPr>
            <a:r>
              <a:rPr lang="en-GB"/>
              <a:t>    NRCD 323-11(1)</a:t>
            </a:r>
          </a:p>
          <a:p>
            <a:pPr marL="0" indent="0">
              <a:buNone/>
            </a:pPr>
            <a:r>
              <a:rPr lang="en-GB"/>
              <a:t>    NRCD 323-11(4)</a:t>
            </a:r>
            <a:endParaRPr lang="en-US" dirty="0"/>
          </a:p>
          <a:p>
            <a:pPr>
              <a:buFontTx/>
              <a:buChar char="-"/>
            </a:pPr>
            <a:r>
              <a:rPr lang="en-US" dirty="0" err="1"/>
              <a:t>Ackah</a:t>
            </a:r>
            <a:r>
              <a:rPr lang="en-US" dirty="0"/>
              <a:t> v. </a:t>
            </a:r>
            <a:r>
              <a:rPr lang="en-US" dirty="0" err="1"/>
              <a:t>Pergah</a:t>
            </a:r>
            <a:r>
              <a:rPr lang="en-US" dirty="0"/>
              <a:t> Transport Ltd (2010) SCGLR 728.</a:t>
            </a:r>
          </a:p>
          <a:p>
            <a:pPr>
              <a:buFontTx/>
              <a:buChar char="-"/>
            </a:pPr>
            <a:r>
              <a:rPr lang="en-US" dirty="0" err="1"/>
              <a:t>Dua</a:t>
            </a:r>
            <a:r>
              <a:rPr lang="en-US" dirty="0"/>
              <a:t> v. </a:t>
            </a:r>
            <a:r>
              <a:rPr lang="en-US" dirty="0" err="1"/>
              <a:t>Yorkwa</a:t>
            </a:r>
            <a:r>
              <a:rPr lang="en-US" dirty="0"/>
              <a:t> (1993 -94) 1GLR 217@223</a:t>
            </a:r>
          </a:p>
          <a:p>
            <a:pPr>
              <a:buFontTx/>
              <a:buChar char="-"/>
            </a:pPr>
            <a:r>
              <a:rPr lang="en-US" dirty="0"/>
              <a:t>It is determined at the end of the trial</a:t>
            </a:r>
          </a:p>
        </p:txBody>
      </p:sp>
    </p:spTree>
    <p:extLst>
      <p:ext uri="{BB962C8B-B14F-4D97-AF65-F5344CB8AC3E}">
        <p14:creationId xmlns:p14="http://schemas.microsoft.com/office/powerpoint/2010/main" val="101438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70122"/>
            <a:ext cx="10515600" cy="5131526"/>
          </a:xfrm>
        </p:spPr>
        <p:txBody>
          <a:bodyPr>
            <a:normAutofit fontScale="85000" lnSpcReduction="10000"/>
          </a:bodyPr>
          <a:lstStyle/>
          <a:p>
            <a:pPr marL="0" indent="0">
              <a:buNone/>
            </a:pPr>
            <a:r>
              <a:rPr lang="en-US" dirty="0"/>
              <a:t>ii</a:t>
            </a:r>
            <a:r>
              <a:rPr lang="en-US"/>
              <a:t>. </a:t>
            </a:r>
            <a:r>
              <a:rPr lang="en-GB"/>
              <a:t>a. </a:t>
            </a:r>
            <a:r>
              <a:rPr lang="en-US"/>
              <a:t>Whether </a:t>
            </a:r>
            <a:r>
              <a:rPr lang="en-US" dirty="0"/>
              <a:t>or not the Proof in Civil </a:t>
            </a:r>
            <a:r>
              <a:rPr lang="en-US"/>
              <a:t>Matters </a:t>
            </a:r>
            <a:r>
              <a:rPr lang="en-GB"/>
              <a:t>is</a:t>
            </a:r>
            <a:r>
              <a:rPr lang="en-US"/>
              <a:t> </a:t>
            </a:r>
            <a:r>
              <a:rPr lang="en-US" dirty="0"/>
              <a:t>borne by the Plaintiff.</a:t>
            </a:r>
          </a:p>
          <a:p>
            <a:pPr marL="0" indent="0">
              <a:buNone/>
            </a:pPr>
            <a:r>
              <a:rPr lang="en-US" dirty="0"/>
              <a:t>b. Whether or not the Proof to be discharged by the Plaintiff is Proof Beyond Reasonable Doubt.</a:t>
            </a:r>
          </a:p>
          <a:p>
            <a:pPr>
              <a:buFontTx/>
              <a:buChar char="-"/>
            </a:pPr>
            <a:r>
              <a:rPr lang="en-US" dirty="0"/>
              <a:t>No (slide 65) – 66 pg4</a:t>
            </a:r>
          </a:p>
          <a:p>
            <a:r>
              <a:rPr lang="en-US" dirty="0"/>
              <a:t>Proof Beyond Reasonable Doubt is the Standard of Proof </a:t>
            </a:r>
            <a:r>
              <a:rPr lang="en-US"/>
              <a:t>in </a:t>
            </a:r>
            <a:r>
              <a:rPr lang="en-GB"/>
              <a:t>c</a:t>
            </a:r>
            <a:r>
              <a:rPr lang="en-US"/>
              <a:t>riminal </a:t>
            </a:r>
            <a:r>
              <a:rPr lang="en-US" dirty="0"/>
              <a:t>matters</a:t>
            </a:r>
          </a:p>
          <a:p>
            <a:r>
              <a:rPr lang="en-US" dirty="0"/>
              <a:t>In Civil matters it is Preponderance of Possibilities or Balance of Probabilities</a:t>
            </a:r>
          </a:p>
          <a:p>
            <a:r>
              <a:rPr lang="en-US" dirty="0"/>
              <a:t>NRCD 323 12 (1)</a:t>
            </a:r>
          </a:p>
          <a:p>
            <a:r>
              <a:rPr lang="en-US" dirty="0"/>
              <a:t>NRCD 323 12 (2)</a:t>
            </a:r>
          </a:p>
          <a:p>
            <a:pPr marL="0" indent="0">
              <a:buNone/>
            </a:pPr>
            <a:r>
              <a:rPr lang="en-US" dirty="0"/>
              <a:t>(Explanation if you want to write more)</a:t>
            </a:r>
            <a:br>
              <a:rPr lang="en-US" dirty="0"/>
            </a:br>
            <a:r>
              <a:rPr lang="en-US" dirty="0"/>
              <a:t>slide 67</a:t>
            </a:r>
          </a:p>
          <a:p>
            <a:pPr marL="0" indent="0">
              <a:buNone/>
            </a:pPr>
            <a:r>
              <a:rPr lang="en-US" dirty="0"/>
              <a:t>-More likely than not test</a:t>
            </a:r>
          </a:p>
          <a:p>
            <a:pPr marL="0" indent="0">
              <a:buNone/>
            </a:pPr>
            <a:r>
              <a:rPr lang="en-US"/>
              <a:t>-Adwum</a:t>
            </a:r>
            <a:r>
              <a:rPr lang="en-GB"/>
              <a:t>e</a:t>
            </a:r>
            <a:r>
              <a:rPr lang="en-US"/>
              <a:t>ng </a:t>
            </a:r>
            <a:r>
              <a:rPr lang="en-US" dirty="0"/>
              <a:t>v. </a:t>
            </a:r>
            <a:r>
              <a:rPr lang="en-US" dirty="0" err="1"/>
              <a:t>Domfeh</a:t>
            </a:r>
            <a:r>
              <a:rPr lang="en-US" dirty="0"/>
              <a:t> (1996-97) SCGLR 66 (holding 3)</a:t>
            </a:r>
          </a:p>
        </p:txBody>
      </p:sp>
    </p:spTree>
    <p:extLst>
      <p:ext uri="{BB962C8B-B14F-4D97-AF65-F5344CB8AC3E}">
        <p14:creationId xmlns:p14="http://schemas.microsoft.com/office/powerpoint/2010/main" val="3031992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6494" y="1300751"/>
            <a:ext cx="10515600" cy="3345894"/>
          </a:xfrm>
        </p:spPr>
        <p:txBody>
          <a:bodyPr>
            <a:normAutofit/>
          </a:bodyPr>
          <a:lstStyle/>
          <a:p>
            <a:pPr marL="0" indent="0">
              <a:buNone/>
            </a:pPr>
            <a:r>
              <a:rPr lang="en-US" dirty="0"/>
              <a:t>5. Conclusion:</a:t>
            </a:r>
          </a:p>
          <a:p>
            <a:pPr marL="571500" indent="-571500">
              <a:buAutoNum type="romanLcPeriod"/>
            </a:pPr>
            <a:r>
              <a:rPr lang="en-US" dirty="0"/>
              <a:t>The trial H/C was right in saying the legal burden is borne by the Plaintiff</a:t>
            </a:r>
          </a:p>
          <a:p>
            <a:pPr marL="571500" indent="-571500">
              <a:buAutoNum type="romanLcPeriod"/>
            </a:pPr>
            <a:r>
              <a:rPr lang="en-US" dirty="0"/>
              <a:t>The trial H/C court judge was wrong as the Standard of Proof is not Proof Beyond Reasonable Doubt </a:t>
            </a:r>
            <a:r>
              <a:rPr lang="en-US" u="sng" dirty="0"/>
              <a:t>BUT</a:t>
            </a:r>
            <a:r>
              <a:rPr lang="en-US" dirty="0"/>
              <a:t> Preponderance of Possibilities / Burden of Probabilities.</a:t>
            </a:r>
          </a:p>
        </p:txBody>
      </p:sp>
    </p:spTree>
    <p:extLst>
      <p:ext uri="{BB962C8B-B14F-4D97-AF65-F5344CB8AC3E}">
        <p14:creationId xmlns:p14="http://schemas.microsoft.com/office/powerpoint/2010/main" val="1346940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26" y="1571625"/>
            <a:ext cx="10954906" cy="5719665"/>
          </a:xfrm>
        </p:spPr>
        <p:txBody>
          <a:bodyPr>
            <a:normAutofit lnSpcReduction="10000"/>
          </a:bodyPr>
          <a:lstStyle/>
          <a:p>
            <a:pPr marL="0" indent="0">
              <a:buNone/>
            </a:pPr>
            <a:r>
              <a:rPr lang="en-GB" u="sng"/>
              <a:t>QUE ONE.    (JUNE, 1996 Q1)</a:t>
            </a:r>
          </a:p>
          <a:p>
            <a:pPr marL="514350" indent="-514350">
              <a:buAutoNum type="arabicPeriod"/>
            </a:pPr>
            <a:endParaRPr lang="en-GB"/>
          </a:p>
          <a:p>
            <a:pPr marL="514350" indent="-514350">
              <a:buAutoNum type="arabicPeriod"/>
            </a:pPr>
            <a:r>
              <a:rPr lang="en-US"/>
              <a:t>What </a:t>
            </a:r>
            <a:r>
              <a:rPr lang="en-US" dirty="0"/>
              <a:t>is the Question?</a:t>
            </a:r>
          </a:p>
          <a:p>
            <a:pPr>
              <a:buFontTx/>
              <a:buChar char="-"/>
            </a:pPr>
            <a:r>
              <a:rPr lang="en-US" dirty="0"/>
              <a:t>You first have to look at bottom of the facts. </a:t>
            </a:r>
            <a:r>
              <a:rPr lang="en-US" u="sng" dirty="0"/>
              <a:t>NORMALLY</a:t>
            </a:r>
            <a:r>
              <a:rPr lang="en-US" dirty="0"/>
              <a:t> they are BOLD (Written in BOLD LETTER)</a:t>
            </a:r>
          </a:p>
          <a:p>
            <a:pPr>
              <a:buFontTx/>
              <a:buChar char="-"/>
            </a:pPr>
            <a:r>
              <a:rPr lang="en-US" dirty="0"/>
              <a:t>Just like any </a:t>
            </a:r>
            <a:r>
              <a:rPr lang="en-US" u="sng" dirty="0"/>
              <a:t>Question</a:t>
            </a:r>
            <a:r>
              <a:rPr lang="en-US" dirty="0"/>
              <a:t>, Be it </a:t>
            </a:r>
            <a:r>
              <a:rPr lang="en-US" u="sng" dirty="0"/>
              <a:t>Geography</a:t>
            </a:r>
            <a:r>
              <a:rPr lang="en-US" dirty="0"/>
              <a:t> </a:t>
            </a:r>
            <a:r>
              <a:rPr lang="en-US" u="sng" dirty="0"/>
              <a:t>History</a:t>
            </a:r>
            <a:r>
              <a:rPr lang="en-US" dirty="0"/>
              <a:t>, </a:t>
            </a:r>
            <a:r>
              <a:rPr lang="en-US" u="sng" dirty="0"/>
              <a:t>English</a:t>
            </a:r>
            <a:r>
              <a:rPr lang="en-US" dirty="0"/>
              <a:t>, there are Questions to be answered.</a:t>
            </a:r>
          </a:p>
          <a:p>
            <a:pPr marL="0" indent="0">
              <a:buNone/>
            </a:pPr>
            <a:r>
              <a:rPr lang="en-US" dirty="0"/>
              <a:t>2. COMMENT ON EACH STATEMENT. (MORE OF ESSAY) How do you go about it?</a:t>
            </a:r>
            <a:br>
              <a:rPr lang="en-US" dirty="0"/>
            </a:br>
            <a:r>
              <a:rPr lang="en-US" dirty="0"/>
              <a:t>2 ways:</a:t>
            </a:r>
            <a:br>
              <a:rPr lang="en-US" dirty="0"/>
            </a:br>
            <a:r>
              <a:rPr lang="en-US" u="sng" dirty="0"/>
              <a:t>EITHER </a:t>
            </a:r>
            <a:r>
              <a:rPr lang="en-US" dirty="0"/>
              <a:t>    OR    </a:t>
            </a:r>
            <a:r>
              <a:rPr lang="en-US" u="sng" dirty="0"/>
              <a:t>ESSAY</a:t>
            </a:r>
          </a:p>
          <a:p>
            <a:pPr marL="514350" indent="-514350">
              <a:buAutoNum type="arabicPeriod"/>
            </a:pPr>
            <a:r>
              <a:rPr lang="en-US" dirty="0"/>
              <a:t>AIRAC</a:t>
            </a:r>
          </a:p>
          <a:p>
            <a:pPr marL="0" indent="0">
              <a:buNone/>
            </a:pPr>
            <a:r>
              <a:rPr lang="en-US" dirty="0"/>
              <a:t>It is the CONTENT that is </a:t>
            </a:r>
            <a:r>
              <a:rPr lang="en-US" u="sng" dirty="0"/>
              <a:t>NECESSARY</a:t>
            </a:r>
          </a:p>
        </p:txBody>
      </p:sp>
    </p:spTree>
    <p:extLst>
      <p:ext uri="{BB962C8B-B14F-4D97-AF65-F5344CB8AC3E}">
        <p14:creationId xmlns:p14="http://schemas.microsoft.com/office/powerpoint/2010/main" val="3127200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543"/>
            <a:ext cx="10515600" cy="4418914"/>
          </a:xfrm>
        </p:spPr>
        <p:txBody>
          <a:bodyPr>
            <a:normAutofit/>
          </a:bodyPr>
          <a:lstStyle/>
          <a:p>
            <a:pPr marL="0" indent="0">
              <a:buNone/>
            </a:pPr>
            <a:r>
              <a:rPr lang="en-US" b="1" u="sng" dirty="0"/>
              <a:t>THE FACTS</a:t>
            </a:r>
          </a:p>
          <a:p>
            <a:pPr marL="514350" indent="-514350">
              <a:buAutoNum type="arabicPeriod"/>
            </a:pPr>
            <a:r>
              <a:rPr lang="en-US" dirty="0"/>
              <a:t>Who bought the Action?</a:t>
            </a:r>
          </a:p>
          <a:p>
            <a:pPr marL="0" indent="0">
              <a:buNone/>
            </a:pPr>
            <a:r>
              <a:rPr lang="en-US" dirty="0"/>
              <a:t>The Plaintiff</a:t>
            </a:r>
          </a:p>
          <a:p>
            <a:pPr marL="0" indent="0">
              <a:buNone/>
            </a:pPr>
            <a:r>
              <a:rPr lang="en-US" dirty="0"/>
              <a:t>What law -&gt; BURDEN OF PROOF -&gt;What can you say about it? COP v. </a:t>
            </a:r>
            <a:r>
              <a:rPr lang="en-US" dirty="0" err="1"/>
              <a:t>Antwi</a:t>
            </a:r>
            <a:r>
              <a:rPr lang="en-US" dirty="0"/>
              <a:t>.</a:t>
            </a:r>
          </a:p>
          <a:p>
            <a:pPr marL="514350" indent="-514350">
              <a:buAutoNum type="arabicPeriod"/>
            </a:pPr>
            <a:r>
              <a:rPr lang="en-US" dirty="0"/>
              <a:t>The Burden of Producing Evidence sec 11(1)</a:t>
            </a:r>
          </a:p>
          <a:p>
            <a:pPr marL="514350" indent="-514350">
              <a:buAutoNum type="arabicPeriod"/>
            </a:pPr>
            <a:r>
              <a:rPr lang="en-US" dirty="0"/>
              <a:t>The Burden of Persuasion sec 10(1) also called the LEGAL BURDEN</a:t>
            </a:r>
          </a:p>
          <a:p>
            <a:pPr marL="0" indent="0">
              <a:buNone/>
            </a:pPr>
            <a:endParaRPr lang="en-US" dirty="0"/>
          </a:p>
        </p:txBody>
      </p:sp>
    </p:spTree>
    <p:extLst>
      <p:ext uri="{BB962C8B-B14F-4D97-AF65-F5344CB8AC3E}">
        <p14:creationId xmlns:p14="http://schemas.microsoft.com/office/powerpoint/2010/main" val="1338457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6494" y="1300751"/>
            <a:ext cx="10515600" cy="4418914"/>
          </a:xfrm>
        </p:spPr>
        <p:txBody>
          <a:bodyPr>
            <a:normAutofit lnSpcReduction="10000"/>
          </a:bodyPr>
          <a:lstStyle/>
          <a:p>
            <a:pPr marL="0" indent="0">
              <a:buNone/>
            </a:pPr>
            <a:r>
              <a:rPr lang="en-US" dirty="0"/>
              <a:t>Where do we find the laws </a:t>
            </a:r>
            <a:r>
              <a:rPr lang="en-US"/>
              <a:t>on them</a:t>
            </a:r>
          </a:p>
          <a:p>
            <a:pPr marL="0" indent="0">
              <a:buNone/>
            </a:pPr>
            <a:r>
              <a:rPr lang="en-GB"/>
              <a:t>  </a:t>
            </a:r>
            <a:r>
              <a:rPr lang="en-US"/>
              <a:t>BURDEN OF PROOF</a:t>
            </a:r>
          </a:p>
          <a:p>
            <a:pPr marL="0" indent="0">
              <a:buNone/>
            </a:pPr>
            <a:r>
              <a:rPr lang="en-GB"/>
              <a:t>1. </a:t>
            </a:r>
            <a:r>
              <a:rPr lang="en-US"/>
              <a:t>The </a:t>
            </a:r>
            <a:r>
              <a:rPr lang="en-US" dirty="0"/>
              <a:t>Burden of Producing Evidence </a:t>
            </a:r>
          </a:p>
          <a:p>
            <a:pPr marL="0" indent="0">
              <a:buNone/>
            </a:pPr>
            <a:r>
              <a:rPr lang="en-GB"/>
              <a:t> </a:t>
            </a:r>
            <a:r>
              <a:rPr lang="en-US"/>
              <a:t>Provisional </a:t>
            </a:r>
            <a:r>
              <a:rPr lang="en-US" dirty="0"/>
              <a:t>Burden</a:t>
            </a:r>
          </a:p>
          <a:p>
            <a:pPr marL="0" indent="0">
              <a:buNone/>
            </a:pPr>
            <a:r>
              <a:rPr lang="en-GB"/>
              <a:t>*</a:t>
            </a:r>
            <a:r>
              <a:rPr lang="en-US"/>
              <a:t>Evidential </a:t>
            </a:r>
            <a:r>
              <a:rPr lang="en-US" dirty="0"/>
              <a:t>Burden</a:t>
            </a:r>
          </a:p>
          <a:p>
            <a:pPr marL="0" indent="0">
              <a:buNone/>
            </a:pPr>
            <a:r>
              <a:rPr lang="en-US" dirty="0"/>
              <a:t>The Wish of Non-Production</a:t>
            </a:r>
          </a:p>
          <a:p>
            <a:pPr marL="0" indent="0">
              <a:buNone/>
            </a:pPr>
            <a:r>
              <a:rPr lang="en-US" dirty="0"/>
              <a:t>The </a:t>
            </a:r>
            <a:r>
              <a:rPr lang="en-US"/>
              <a:t>Burden </a:t>
            </a:r>
            <a:r>
              <a:rPr lang="en-GB"/>
              <a:t>of going forward</a:t>
            </a:r>
            <a:br>
              <a:rPr lang="en-US" dirty="0"/>
            </a:br>
            <a:r>
              <a:rPr lang="en-US" dirty="0"/>
              <a:t>The Burden of Presentation</a:t>
            </a:r>
          </a:p>
          <a:p>
            <a:pPr marL="0" indent="0">
              <a:buNone/>
            </a:pPr>
            <a:r>
              <a:rPr lang="en-US" dirty="0"/>
              <a:t>The Burden of Adducing further evidence</a:t>
            </a:r>
          </a:p>
        </p:txBody>
      </p:sp>
    </p:spTree>
    <p:extLst>
      <p:ext uri="{BB962C8B-B14F-4D97-AF65-F5344CB8AC3E}">
        <p14:creationId xmlns:p14="http://schemas.microsoft.com/office/powerpoint/2010/main" val="2216390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6494" y="1300751"/>
            <a:ext cx="10515600" cy="4418914"/>
          </a:xfrm>
        </p:spPr>
        <p:txBody>
          <a:bodyPr>
            <a:normAutofit/>
          </a:bodyPr>
          <a:lstStyle/>
          <a:p>
            <a:pPr marL="0" indent="0">
              <a:buNone/>
            </a:pPr>
            <a:r>
              <a:rPr lang="en-US" dirty="0"/>
              <a:t>2. Burden of Persuasion</a:t>
            </a:r>
          </a:p>
          <a:p>
            <a:pPr marL="0" indent="0">
              <a:buNone/>
            </a:pPr>
            <a:r>
              <a:rPr lang="en-US" dirty="0"/>
              <a:t>The Risk of Non-Production</a:t>
            </a:r>
          </a:p>
          <a:p>
            <a:pPr marL="0" indent="0">
              <a:buNone/>
            </a:pPr>
            <a:r>
              <a:rPr lang="en-US" dirty="0"/>
              <a:t>The Persuasive Burden</a:t>
            </a:r>
          </a:p>
          <a:p>
            <a:pPr marL="0" indent="0">
              <a:buNone/>
            </a:pPr>
            <a:r>
              <a:rPr lang="en-US"/>
              <a:t>The </a:t>
            </a:r>
            <a:r>
              <a:rPr lang="en-GB"/>
              <a:t>L</a:t>
            </a:r>
            <a:r>
              <a:rPr lang="en-US"/>
              <a:t>egal </a:t>
            </a:r>
            <a:r>
              <a:rPr lang="en-US" dirty="0"/>
              <a:t>Burden</a:t>
            </a:r>
          </a:p>
          <a:p>
            <a:pPr marL="0" indent="0">
              <a:buNone/>
            </a:pPr>
            <a:r>
              <a:rPr lang="en-US" dirty="0"/>
              <a:t>The Ultimate Burden.</a:t>
            </a:r>
          </a:p>
          <a:p>
            <a:pPr marL="0" indent="0">
              <a:buNone/>
            </a:pPr>
            <a:r>
              <a:rPr lang="en-US" dirty="0"/>
              <a:t>-Sec 11(1) and sec 17(1)</a:t>
            </a:r>
          </a:p>
          <a:p>
            <a:pPr marL="0" indent="0">
              <a:buNone/>
            </a:pPr>
            <a:r>
              <a:rPr lang="en-US" dirty="0"/>
              <a:t>-sec 10(1)</a:t>
            </a:r>
          </a:p>
          <a:p>
            <a:pPr marL="0" indent="0">
              <a:buNone/>
            </a:pPr>
            <a:endParaRPr lang="en-US" dirty="0"/>
          </a:p>
        </p:txBody>
      </p:sp>
    </p:spTree>
    <p:extLst>
      <p:ext uri="{BB962C8B-B14F-4D97-AF65-F5344CB8AC3E}">
        <p14:creationId xmlns:p14="http://schemas.microsoft.com/office/powerpoint/2010/main" val="3406584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6494" y="1300751"/>
            <a:ext cx="10515600" cy="4418914"/>
          </a:xfrm>
        </p:spPr>
        <p:txBody>
          <a:bodyPr>
            <a:normAutofit/>
          </a:bodyPr>
          <a:lstStyle/>
          <a:p>
            <a:pPr marL="0" indent="0">
              <a:buNone/>
            </a:pPr>
            <a:r>
              <a:rPr lang="en-US" dirty="0"/>
              <a:t>2. What is the statement? Slides</a:t>
            </a:r>
            <a:br>
              <a:rPr lang="en-US" dirty="0"/>
            </a:br>
            <a:r>
              <a:rPr lang="en-US" dirty="0"/>
              <a:t>Plaintiff plays the role of both.</a:t>
            </a:r>
          </a:p>
          <a:p>
            <a:pPr>
              <a:buFontTx/>
              <a:buChar char="-"/>
            </a:pPr>
            <a:r>
              <a:rPr lang="en-US" dirty="0"/>
              <a:t>Burden of Producing Evidence (sec 11)</a:t>
            </a:r>
          </a:p>
          <a:p>
            <a:pPr>
              <a:buFontTx/>
              <a:buChar char="-"/>
            </a:pPr>
            <a:r>
              <a:rPr lang="en-US" dirty="0"/>
              <a:t>Burden of Persuasion (known as the legal Burden sec 10(1)</a:t>
            </a:r>
          </a:p>
          <a:p>
            <a:pPr>
              <a:buFontTx/>
              <a:buChar char="-"/>
            </a:pPr>
            <a:r>
              <a:rPr lang="en-US" dirty="0"/>
              <a:t>Because Plaintiff asserts , he assumes the duty to prove.</a:t>
            </a:r>
            <a:br>
              <a:rPr lang="en-US" dirty="0"/>
            </a:br>
            <a:r>
              <a:rPr lang="en-US" dirty="0"/>
              <a:t>--</a:t>
            </a:r>
            <a:r>
              <a:rPr lang="en-US" dirty="0" err="1"/>
              <a:t>Takoradi</a:t>
            </a:r>
            <a:r>
              <a:rPr lang="en-US" dirty="0"/>
              <a:t> Flour Mills v Samir</a:t>
            </a:r>
          </a:p>
          <a:p>
            <a:pPr>
              <a:buFontTx/>
              <a:buChar char="-"/>
            </a:pPr>
            <a:r>
              <a:rPr lang="en-US" dirty="0"/>
              <a:t>The issues are </a:t>
            </a:r>
            <a:r>
              <a:rPr lang="en-US"/>
              <a:t>joined </a:t>
            </a:r>
            <a:r>
              <a:rPr lang="en-GB"/>
              <a:t>=&gt;</a:t>
            </a:r>
            <a:endParaRPr lang="en-US" dirty="0"/>
          </a:p>
          <a:p>
            <a:pPr>
              <a:buFontTx/>
              <a:buChar char="-"/>
            </a:pPr>
            <a:r>
              <a:rPr lang="en-US" dirty="0" err="1"/>
              <a:t>Nortey</a:t>
            </a:r>
            <a:r>
              <a:rPr lang="en-US" dirty="0"/>
              <a:t> (No2) v. AISC</a:t>
            </a:r>
          </a:p>
        </p:txBody>
      </p:sp>
    </p:spTree>
    <p:extLst>
      <p:ext uri="{BB962C8B-B14F-4D97-AF65-F5344CB8AC3E}">
        <p14:creationId xmlns:p14="http://schemas.microsoft.com/office/powerpoint/2010/main" val="3196692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0388" y="1422049"/>
            <a:ext cx="10515600" cy="4418914"/>
          </a:xfrm>
        </p:spPr>
        <p:txBody>
          <a:bodyPr>
            <a:normAutofit fontScale="85000" lnSpcReduction="20000"/>
          </a:bodyPr>
          <a:lstStyle/>
          <a:p>
            <a:pPr marL="0" indent="0">
              <a:buNone/>
            </a:pPr>
            <a:r>
              <a:rPr lang="en-US" dirty="0"/>
              <a:t>What is the legal Burden?</a:t>
            </a:r>
          </a:p>
          <a:p>
            <a:pPr marL="0" indent="0">
              <a:buNone/>
            </a:pPr>
            <a:r>
              <a:rPr lang="en-US" dirty="0"/>
              <a:t>It is borne by the Plaintiff sec 10(1).</a:t>
            </a:r>
          </a:p>
          <a:p>
            <a:pPr marL="0" indent="0">
              <a:buNone/>
            </a:pPr>
            <a:r>
              <a:rPr lang="en-US" dirty="0"/>
              <a:t>It is equated to the Standard of Proof</a:t>
            </a:r>
          </a:p>
          <a:p>
            <a:pPr marL="0" indent="0">
              <a:buNone/>
            </a:pPr>
            <a:r>
              <a:rPr lang="en-US" dirty="0"/>
              <a:t>THE REQUISITE LEVEL PLAINTIFF has to reach.</a:t>
            </a:r>
          </a:p>
          <a:p>
            <a:pPr marL="0" indent="0">
              <a:buNone/>
            </a:pPr>
            <a:r>
              <a:rPr lang="en-US" dirty="0"/>
              <a:t>ii. COMMENT ON WHAT DEFENDANT will do?</a:t>
            </a:r>
          </a:p>
          <a:p>
            <a:pPr marL="0" indent="0">
              <a:buNone/>
            </a:pPr>
            <a:r>
              <a:rPr lang="en-US" dirty="0"/>
              <a:t>It is not very important</a:t>
            </a:r>
          </a:p>
          <a:p>
            <a:pPr marL="0" indent="0">
              <a:buNone/>
            </a:pPr>
            <a:endParaRPr lang="en-GB"/>
          </a:p>
          <a:p>
            <a:pPr marL="0" indent="0">
              <a:buNone/>
            </a:pPr>
            <a:r>
              <a:rPr lang="en-US"/>
              <a:t>Sec </a:t>
            </a:r>
            <a:r>
              <a:rPr lang="en-US" dirty="0"/>
              <a:t>14 (slide 90)</a:t>
            </a:r>
          </a:p>
          <a:p>
            <a:pPr marL="0" indent="0">
              <a:buNone/>
            </a:pPr>
            <a:r>
              <a:rPr lang="en-US" dirty="0"/>
              <a:t>He will also assume the Burden of </a:t>
            </a:r>
            <a:r>
              <a:rPr lang="en-US"/>
              <a:t>Producing Evidenc</a:t>
            </a:r>
            <a:r>
              <a:rPr lang="en-GB"/>
              <a:t>e</a:t>
            </a:r>
            <a:endParaRPr lang="en-US" dirty="0"/>
          </a:p>
          <a:p>
            <a:pPr marL="0" indent="0">
              <a:buNone/>
            </a:pPr>
            <a:r>
              <a:rPr lang="en-US" dirty="0"/>
              <a:t>Burden of Persuasion.</a:t>
            </a:r>
          </a:p>
          <a:p>
            <a:pPr marL="0" indent="0">
              <a:buNone/>
            </a:pPr>
            <a:r>
              <a:rPr lang="en-US" dirty="0"/>
              <a:t>STRUCTURE –PG 4</a:t>
            </a:r>
          </a:p>
        </p:txBody>
      </p:sp>
    </p:spTree>
    <p:extLst>
      <p:ext uri="{BB962C8B-B14F-4D97-AF65-F5344CB8AC3E}">
        <p14:creationId xmlns:p14="http://schemas.microsoft.com/office/powerpoint/2010/main" val="1365153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0388" y="1422049"/>
            <a:ext cx="10515600" cy="4418914"/>
          </a:xfrm>
        </p:spPr>
        <p:txBody>
          <a:bodyPr>
            <a:normAutofit fontScale="92500" lnSpcReduction="10000"/>
          </a:bodyPr>
          <a:lstStyle/>
          <a:p>
            <a:pPr marL="0" indent="0">
              <a:buNone/>
            </a:pPr>
            <a:r>
              <a:rPr lang="en-US" dirty="0"/>
              <a:t>STRUCTURE (Essay)</a:t>
            </a:r>
          </a:p>
          <a:p>
            <a:pPr marL="514350" indent="-514350">
              <a:buAutoNum type="arabicPeriod"/>
            </a:pPr>
            <a:r>
              <a:rPr lang="en-US" dirty="0"/>
              <a:t>Discuss as </a:t>
            </a:r>
            <a:r>
              <a:rPr lang="en-US" u="sng" dirty="0"/>
              <a:t>INTRODUCTION</a:t>
            </a:r>
            <a:r>
              <a:rPr lang="en-US" dirty="0"/>
              <a:t> the background of the question. What is the Burden of Proof?</a:t>
            </a:r>
          </a:p>
          <a:p>
            <a:pPr marL="0" indent="0">
              <a:buNone/>
            </a:pPr>
            <a:r>
              <a:rPr lang="en-US" dirty="0"/>
              <a:t>-&gt; Background of Question PLAINTIFF</a:t>
            </a:r>
          </a:p>
          <a:p>
            <a:pPr marL="571500" indent="-571500">
              <a:buAutoNum type="romanLcPeriod"/>
            </a:pPr>
            <a:r>
              <a:rPr lang="en-US" dirty="0"/>
              <a:t>Burden of Proof</a:t>
            </a:r>
          </a:p>
          <a:p>
            <a:pPr>
              <a:buFontTx/>
              <a:buChar char="-"/>
            </a:pPr>
            <a:r>
              <a:rPr lang="en-US" dirty="0"/>
              <a:t>Burden of Producing Evidence sec 11(1)</a:t>
            </a:r>
          </a:p>
          <a:p>
            <a:pPr>
              <a:buFontTx/>
              <a:buChar char="-"/>
            </a:pPr>
            <a:r>
              <a:rPr lang="en-US" dirty="0"/>
              <a:t>Burden of Persuasion sec 10(1)</a:t>
            </a:r>
            <a:br>
              <a:rPr lang="en-US" dirty="0"/>
            </a:br>
            <a:r>
              <a:rPr lang="en-US" dirty="0"/>
              <a:t>Give other names</a:t>
            </a:r>
            <a:br>
              <a:rPr lang="en-US" dirty="0"/>
            </a:br>
            <a:r>
              <a:rPr lang="en-US" dirty="0"/>
              <a:t>* Evidential Burden</a:t>
            </a:r>
            <a:br>
              <a:rPr lang="en-US" dirty="0"/>
            </a:br>
            <a:r>
              <a:rPr lang="en-US" dirty="0"/>
              <a:t>* Legal Burden</a:t>
            </a:r>
            <a:br>
              <a:rPr lang="en-US" dirty="0"/>
            </a:br>
            <a:endParaRPr lang="en-US" dirty="0"/>
          </a:p>
        </p:txBody>
      </p:sp>
    </p:spTree>
    <p:extLst>
      <p:ext uri="{BB962C8B-B14F-4D97-AF65-F5344CB8AC3E}">
        <p14:creationId xmlns:p14="http://schemas.microsoft.com/office/powerpoint/2010/main" val="1378160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0388" y="1422049"/>
            <a:ext cx="10515600" cy="4418914"/>
          </a:xfrm>
        </p:spPr>
        <p:txBody>
          <a:bodyPr>
            <a:normAutofit/>
          </a:bodyPr>
          <a:lstStyle/>
          <a:p>
            <a:pPr marL="0" indent="0">
              <a:buNone/>
            </a:pPr>
            <a:r>
              <a:rPr lang="en-US" dirty="0"/>
              <a:t>Burden of Producing Evidence</a:t>
            </a:r>
            <a:br>
              <a:rPr lang="en-US" dirty="0"/>
            </a:br>
            <a:r>
              <a:rPr lang="en-US" dirty="0"/>
              <a:t>11(1) and 17(1) (slide 46)</a:t>
            </a:r>
          </a:p>
          <a:p>
            <a:pPr marL="0" indent="0">
              <a:buNone/>
            </a:pPr>
            <a:r>
              <a:rPr lang="en-US" dirty="0"/>
              <a:t>Plaintiff bears both Burden other than that there will be a RULING AGAINST HIM (ref slide 46-49)</a:t>
            </a:r>
          </a:p>
          <a:p>
            <a:pPr marL="0" indent="0">
              <a:buNone/>
            </a:pPr>
            <a:r>
              <a:rPr lang="en-US" dirty="0"/>
              <a:t>This principle is </a:t>
            </a:r>
            <a:r>
              <a:rPr lang="en-US"/>
              <a:t>decided </a:t>
            </a:r>
            <a:r>
              <a:rPr lang="en-GB"/>
              <a:t>at</a:t>
            </a:r>
            <a:r>
              <a:rPr lang="en-US"/>
              <a:t> </a:t>
            </a:r>
            <a:r>
              <a:rPr lang="en-US" dirty="0"/>
              <a:t>the beginning of the trial</a:t>
            </a:r>
          </a:p>
          <a:p>
            <a:pPr marL="0" indent="0">
              <a:buNone/>
            </a:pPr>
            <a:endParaRPr lang="en-US" dirty="0"/>
          </a:p>
        </p:txBody>
      </p:sp>
    </p:spTree>
    <p:extLst>
      <p:ext uri="{BB962C8B-B14F-4D97-AF65-F5344CB8AC3E}">
        <p14:creationId xmlns:p14="http://schemas.microsoft.com/office/powerpoint/2010/main" val="1400120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0388" y="1422049"/>
            <a:ext cx="10515600" cy="4418914"/>
          </a:xfrm>
        </p:spPr>
        <p:txBody>
          <a:bodyPr>
            <a:normAutofit lnSpcReduction="10000"/>
          </a:bodyPr>
          <a:lstStyle/>
          <a:p>
            <a:pPr marL="0" indent="0">
              <a:buNone/>
            </a:pPr>
            <a:r>
              <a:rPr lang="en-US" dirty="0"/>
              <a:t>2. The Question (main)</a:t>
            </a:r>
          </a:p>
          <a:p>
            <a:pPr marL="514350" indent="-514350">
              <a:buAutoNum type="arabicPeriod"/>
            </a:pPr>
            <a:r>
              <a:rPr lang="en-US" dirty="0"/>
              <a:t>The legal burden of Proof is borne by the Plaintiff.</a:t>
            </a:r>
          </a:p>
          <a:p>
            <a:pPr marL="514350" indent="-514350">
              <a:buAutoNum type="arabicPeriod"/>
            </a:pPr>
            <a:r>
              <a:rPr lang="en-US" dirty="0"/>
              <a:t>This statement is generally </a:t>
            </a:r>
            <a:r>
              <a:rPr lang="en-US" u="sng" dirty="0"/>
              <a:t>TRUE</a:t>
            </a:r>
            <a:r>
              <a:rPr lang="en-US" dirty="0"/>
              <a:t> as </a:t>
            </a:r>
            <a:r>
              <a:rPr lang="en-US"/>
              <a:t>a </a:t>
            </a:r>
            <a:r>
              <a:rPr lang="en-GB" u="sng"/>
              <a:t>General</a:t>
            </a:r>
            <a:r>
              <a:rPr lang="en-US" u="sng"/>
              <a:t> </a:t>
            </a:r>
            <a:r>
              <a:rPr lang="en-US" u="sng" dirty="0"/>
              <a:t>Proposition</a:t>
            </a:r>
            <a:r>
              <a:rPr lang="en-US" dirty="0"/>
              <a:t> in CIVIL TRIALS</a:t>
            </a:r>
          </a:p>
          <a:p>
            <a:pPr marL="0" indent="0">
              <a:buNone/>
            </a:pPr>
            <a:r>
              <a:rPr lang="en-US" dirty="0"/>
              <a:t>ii. So far as the Plaintiff brought the action/initiated the action</a:t>
            </a:r>
            <a:br>
              <a:rPr lang="en-US" dirty="0"/>
            </a:br>
            <a:r>
              <a:rPr lang="en-US" dirty="0"/>
              <a:t>Philosophy underlying the Principle on Proof</a:t>
            </a:r>
            <a:br>
              <a:rPr lang="en-US" dirty="0"/>
            </a:br>
            <a:r>
              <a:rPr lang="en-US" dirty="0"/>
              <a:t>a. “He who asserts Assumes the Onus of Proof”(slide 49)</a:t>
            </a:r>
          </a:p>
          <a:p>
            <a:pPr>
              <a:buFontTx/>
              <a:buChar char="-"/>
            </a:pPr>
            <a:r>
              <a:rPr lang="en-US" dirty="0" err="1"/>
              <a:t>Takoradi</a:t>
            </a:r>
            <a:r>
              <a:rPr lang="en-US" dirty="0"/>
              <a:t> </a:t>
            </a:r>
            <a:r>
              <a:rPr lang="en-US"/>
              <a:t>Flour </a:t>
            </a:r>
            <a:r>
              <a:rPr lang="en-GB"/>
              <a:t>Mills</a:t>
            </a:r>
            <a:r>
              <a:rPr lang="en-US"/>
              <a:t> </a:t>
            </a:r>
            <a:r>
              <a:rPr lang="en-US" dirty="0"/>
              <a:t>v. Samir </a:t>
            </a:r>
            <a:r>
              <a:rPr lang="en-US" dirty="0" err="1"/>
              <a:t>Faris</a:t>
            </a:r>
            <a:r>
              <a:rPr lang="en-US" dirty="0"/>
              <a:t> (2005-2006) SCGLR 882 @ 896</a:t>
            </a:r>
          </a:p>
          <a:p>
            <a:pPr marL="0" indent="0">
              <a:buNone/>
            </a:pPr>
            <a:r>
              <a:rPr lang="en-US" dirty="0"/>
              <a:t>“It is the duty of the Party who asserts the affirmative to prove the point in issue</a:t>
            </a:r>
          </a:p>
        </p:txBody>
      </p:sp>
    </p:spTree>
    <p:extLst>
      <p:ext uri="{BB962C8B-B14F-4D97-AF65-F5344CB8AC3E}">
        <p14:creationId xmlns:p14="http://schemas.microsoft.com/office/powerpoint/2010/main" val="3957986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0388" y="1422049"/>
            <a:ext cx="10515600" cy="4418914"/>
          </a:xfrm>
        </p:spPr>
        <p:txBody>
          <a:bodyPr>
            <a:normAutofit fontScale="92500" lnSpcReduction="10000"/>
          </a:bodyPr>
          <a:lstStyle/>
          <a:p>
            <a:pPr marL="0" indent="0">
              <a:buNone/>
            </a:pPr>
            <a:r>
              <a:rPr lang="en-US" dirty="0"/>
              <a:t>b. In situation where the issues are joined</a:t>
            </a:r>
            <a:r>
              <a:rPr lang="en-US"/>
              <a:t>, where </a:t>
            </a:r>
            <a:r>
              <a:rPr lang="en-US" dirty="0"/>
              <a:t>the issues are joined meaning:- </a:t>
            </a:r>
            <a:br>
              <a:rPr lang="en-US" dirty="0"/>
            </a:br>
            <a:r>
              <a:rPr lang="en-US" dirty="0"/>
              <a:t>-where the </a:t>
            </a:r>
            <a:r>
              <a:rPr lang="en-US" u="sng" dirty="0"/>
              <a:t>issues are the same</a:t>
            </a:r>
            <a:r>
              <a:rPr lang="en-US" dirty="0"/>
              <a:t> /OR</a:t>
            </a:r>
          </a:p>
          <a:p>
            <a:pPr marL="0" indent="0">
              <a:buNone/>
            </a:pPr>
            <a:r>
              <a:rPr lang="en-US" dirty="0"/>
              <a:t>-where the </a:t>
            </a:r>
            <a:r>
              <a:rPr lang="en-US" u="sng" dirty="0"/>
              <a:t>claims are the same.</a:t>
            </a:r>
          </a:p>
          <a:p>
            <a:pPr marL="0" indent="0">
              <a:buNone/>
            </a:pPr>
            <a:r>
              <a:rPr lang="en-US" dirty="0"/>
              <a:t>-&gt;a requisite degree of belief the required, the necessary extent of belief is NEEDED/REQUIRED.</a:t>
            </a:r>
          </a:p>
          <a:p>
            <a:r>
              <a:rPr lang="en-US" dirty="0"/>
              <a:t>The same land in </a:t>
            </a:r>
            <a:r>
              <a:rPr lang="en-US" u="sng" dirty="0"/>
              <a:t>dispute/question</a:t>
            </a:r>
          </a:p>
          <a:p>
            <a:r>
              <a:rPr lang="en-US" dirty="0"/>
              <a:t>The same property in </a:t>
            </a:r>
            <a:r>
              <a:rPr lang="en-US" u="sng" dirty="0"/>
              <a:t>dispute/question</a:t>
            </a:r>
          </a:p>
          <a:p>
            <a:r>
              <a:rPr lang="en-US" dirty="0"/>
              <a:t>The same issue in </a:t>
            </a:r>
            <a:r>
              <a:rPr lang="en-US" u="sng" dirty="0"/>
              <a:t>dispute/question</a:t>
            </a:r>
          </a:p>
          <a:p>
            <a:pPr marL="0" indent="0">
              <a:buNone/>
            </a:pPr>
            <a:r>
              <a:rPr lang="en-US" dirty="0"/>
              <a:t>If that is the </a:t>
            </a:r>
            <a:r>
              <a:rPr lang="en-US"/>
              <a:t>case the</a:t>
            </a:r>
            <a:r>
              <a:rPr lang="en-GB"/>
              <a:t>n:</a:t>
            </a:r>
            <a:r>
              <a:rPr lang="en-US"/>
              <a:t>-</a:t>
            </a:r>
            <a:endParaRPr lang="en-US" dirty="0"/>
          </a:p>
        </p:txBody>
      </p:sp>
    </p:spTree>
    <p:extLst>
      <p:ext uri="{BB962C8B-B14F-4D97-AF65-F5344CB8AC3E}">
        <p14:creationId xmlns:p14="http://schemas.microsoft.com/office/powerpoint/2010/main" val="3898509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0388" y="1422049"/>
            <a:ext cx="10515600" cy="4418914"/>
          </a:xfrm>
        </p:spPr>
        <p:txBody>
          <a:bodyPr>
            <a:normAutofit/>
          </a:bodyPr>
          <a:lstStyle/>
          <a:p>
            <a:pPr>
              <a:buFontTx/>
              <a:buChar char="-"/>
            </a:pPr>
            <a:r>
              <a:rPr lang="en-US" dirty="0" err="1"/>
              <a:t>Nortey</a:t>
            </a:r>
            <a:r>
              <a:rPr lang="en-US" dirty="0"/>
              <a:t> (No2) v</a:t>
            </a:r>
            <a:r>
              <a:rPr lang="en-US"/>
              <a:t>. A</a:t>
            </a:r>
            <a:r>
              <a:rPr lang="en-GB"/>
              <a:t>IJ</a:t>
            </a:r>
            <a:r>
              <a:rPr lang="en-US"/>
              <a:t>C </a:t>
            </a:r>
            <a:r>
              <a:rPr lang="en-US" dirty="0"/>
              <a:t>(No2) (2013-2014) SCGLR 703 (holding 1) it was held that:- “where the issues are joined, the plaintiff assumes the obligation to establish the requisite degree or belief concerning his claim in the mind of the court as provided in NRCD 323 sec 10(1)</a:t>
            </a:r>
          </a:p>
          <a:p>
            <a:pPr marL="0" indent="0">
              <a:buNone/>
            </a:pPr>
            <a:r>
              <a:rPr lang="en-US" dirty="0"/>
              <a:t>NRCD SEC 10 (1) read.</a:t>
            </a:r>
          </a:p>
        </p:txBody>
      </p:sp>
    </p:spTree>
    <p:extLst>
      <p:ext uri="{BB962C8B-B14F-4D97-AF65-F5344CB8AC3E}">
        <p14:creationId xmlns:p14="http://schemas.microsoft.com/office/powerpoint/2010/main" val="2572752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0388" y="1219543"/>
            <a:ext cx="10515600" cy="4418914"/>
          </a:xfrm>
        </p:spPr>
        <p:txBody>
          <a:bodyPr>
            <a:normAutofit lnSpcReduction="10000"/>
          </a:bodyPr>
          <a:lstStyle/>
          <a:p>
            <a:pPr>
              <a:buFontTx/>
              <a:buChar char="-"/>
            </a:pPr>
            <a:r>
              <a:rPr lang="en-US" dirty="0"/>
              <a:t>Iii The Legal burden is borne by the Plaintiff:-</a:t>
            </a:r>
          </a:p>
          <a:p>
            <a:pPr marL="0" indent="0">
              <a:buNone/>
            </a:pPr>
            <a:r>
              <a:rPr lang="en-US" dirty="0"/>
              <a:t>After discharging the initial burden/</a:t>
            </a:r>
            <a:r>
              <a:rPr lang="en-US" u="sng"/>
              <a:t>Evidential burden</a:t>
            </a:r>
            <a:r>
              <a:rPr lang="en-GB" u="sng"/>
              <a:t>, </a:t>
            </a:r>
            <a:r>
              <a:rPr lang="en-GB"/>
              <a:t> he</a:t>
            </a:r>
            <a:r>
              <a:rPr lang="en-US"/>
              <a:t> </a:t>
            </a:r>
            <a:r>
              <a:rPr lang="en-US" dirty="0"/>
              <a:t>has the </a:t>
            </a:r>
            <a:r>
              <a:rPr lang="en-US" u="sng"/>
              <a:t>RESPONSIBILITY </a:t>
            </a:r>
            <a:r>
              <a:rPr lang="en-GB" u="sng"/>
              <a:t>to</a:t>
            </a:r>
            <a:r>
              <a:rPr lang="en-US" u="sng"/>
              <a:t> </a:t>
            </a:r>
            <a:r>
              <a:rPr lang="en-US" u="sng" dirty="0"/>
              <a:t>PERSUADE</a:t>
            </a:r>
            <a:r>
              <a:rPr lang="en-US" dirty="0"/>
              <a:t> the judge and that he does that by </a:t>
            </a:r>
            <a:r>
              <a:rPr lang="en-US" u="sng" dirty="0"/>
              <a:t>PREPONDERANCE OF PROBABILITY.</a:t>
            </a:r>
          </a:p>
          <a:p>
            <a:pPr marL="0" indent="0">
              <a:buNone/>
            </a:pPr>
            <a:r>
              <a:rPr lang="en-US" dirty="0"/>
              <a:t>The legal burden is the </a:t>
            </a:r>
            <a:r>
              <a:rPr lang="en-US" u="sng" dirty="0"/>
              <a:t>STANDARD</a:t>
            </a:r>
            <a:r>
              <a:rPr lang="en-US" dirty="0"/>
              <a:t> that the PROOF must REACH before the Plaintiff can </a:t>
            </a:r>
            <a:r>
              <a:rPr lang="en-US" u="sng" dirty="0"/>
              <a:t>CONVINCE</a:t>
            </a:r>
            <a:r>
              <a:rPr lang="en-US" dirty="0"/>
              <a:t>, </a:t>
            </a:r>
            <a:r>
              <a:rPr lang="en-US" u="sng"/>
              <a:t>PERSUADE,</a:t>
            </a:r>
            <a:r>
              <a:rPr lang="en-GB"/>
              <a:t> </a:t>
            </a:r>
            <a:r>
              <a:rPr lang="en-US" u="sng"/>
              <a:t>CAUSE </a:t>
            </a:r>
            <a:r>
              <a:rPr lang="en-US" u="sng" dirty="0"/>
              <a:t>the court</a:t>
            </a:r>
            <a:r>
              <a:rPr lang="en-US" dirty="0"/>
              <a:t> to believe or have </a:t>
            </a:r>
            <a:r>
              <a:rPr lang="en-US" u="sng"/>
              <a:t>HIS CLAIMS</a:t>
            </a:r>
            <a:r>
              <a:rPr lang="en-GB" u="sng"/>
              <a:t>. </a:t>
            </a:r>
          </a:p>
          <a:p>
            <a:pPr marL="0" indent="0">
              <a:buNone/>
            </a:pPr>
            <a:r>
              <a:rPr lang="en-US"/>
              <a:t> </a:t>
            </a:r>
            <a:r>
              <a:rPr lang="en-US" u="sng" dirty="0"/>
              <a:t>MORE MERITS</a:t>
            </a:r>
          </a:p>
          <a:p>
            <a:pPr marL="0" indent="0">
              <a:buNone/>
            </a:pPr>
            <a:r>
              <a:rPr lang="en-GB"/>
              <a:t>*</a:t>
            </a:r>
            <a:r>
              <a:rPr lang="en-US"/>
              <a:t>HOWEVER</a:t>
            </a:r>
            <a:r>
              <a:rPr lang="en-US" dirty="0"/>
              <a:t>, the statement may not be complete, The statement my not be conclusive WHERE THE DEFENDANT is required to make his CASE</a:t>
            </a:r>
            <a:r>
              <a:rPr lang="en-US"/>
              <a:t>/DEFENCE</a:t>
            </a:r>
            <a:r>
              <a:rPr lang="en-GB"/>
              <a:t>==&gt;</a:t>
            </a:r>
            <a:endParaRPr lang="en-US" dirty="0"/>
          </a:p>
        </p:txBody>
      </p:sp>
    </p:spTree>
    <p:extLst>
      <p:ext uri="{BB962C8B-B14F-4D97-AF65-F5344CB8AC3E}">
        <p14:creationId xmlns:p14="http://schemas.microsoft.com/office/powerpoint/2010/main" val="3609840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711" y="1711298"/>
            <a:ext cx="10515600" cy="4418914"/>
          </a:xfrm>
        </p:spPr>
        <p:txBody>
          <a:bodyPr>
            <a:normAutofit/>
          </a:bodyPr>
          <a:lstStyle/>
          <a:p>
            <a:pPr marL="0" indent="0">
              <a:buNone/>
            </a:pPr>
            <a:r>
              <a:rPr lang="en-US" b="1" u="sng" dirty="0"/>
              <a:t>EXCEPTION</a:t>
            </a:r>
            <a:r>
              <a:rPr lang="en-US" dirty="0"/>
              <a:t>:</a:t>
            </a:r>
          </a:p>
          <a:p>
            <a:pPr marL="0" indent="0">
              <a:buNone/>
            </a:pPr>
            <a:r>
              <a:rPr lang="en-US" dirty="0"/>
              <a:t>1. The Moneylenders Act (cap 176)</a:t>
            </a:r>
          </a:p>
          <a:p>
            <a:pPr marL="0" indent="0">
              <a:buNone/>
            </a:pPr>
            <a:r>
              <a:rPr lang="en-US" dirty="0"/>
              <a:t>2. 2 cases</a:t>
            </a:r>
          </a:p>
          <a:p>
            <a:pPr marL="0" indent="0">
              <a:buNone/>
            </a:pPr>
            <a:r>
              <a:rPr lang="en-US" dirty="0"/>
              <a:t>-</a:t>
            </a:r>
            <a:r>
              <a:rPr lang="en-US" dirty="0" err="1"/>
              <a:t>Dua</a:t>
            </a:r>
            <a:r>
              <a:rPr lang="en-US" dirty="0"/>
              <a:t> v. </a:t>
            </a:r>
            <a:r>
              <a:rPr lang="en-US" dirty="0" err="1"/>
              <a:t>Afriyie</a:t>
            </a:r>
            <a:r>
              <a:rPr lang="en-US" dirty="0"/>
              <a:t> (1971) 1GLR 260</a:t>
            </a:r>
          </a:p>
          <a:p>
            <a:pPr marL="0" indent="0">
              <a:buNone/>
            </a:pPr>
            <a:r>
              <a:rPr lang="en-US" dirty="0"/>
              <a:t>-Mensah v. </a:t>
            </a:r>
            <a:r>
              <a:rPr lang="en-US" dirty="0" err="1"/>
              <a:t>Ahenfie</a:t>
            </a:r>
            <a:r>
              <a:rPr lang="en-US" dirty="0"/>
              <a:t> Cloth Sellers Association (2010) SCGLR 680 </a:t>
            </a:r>
          </a:p>
          <a:p>
            <a:pPr marL="0" indent="0">
              <a:buNone/>
            </a:pPr>
            <a:endParaRPr lang="en-US" dirty="0"/>
          </a:p>
        </p:txBody>
      </p:sp>
    </p:spTree>
    <p:extLst>
      <p:ext uri="{BB962C8B-B14F-4D97-AF65-F5344CB8AC3E}">
        <p14:creationId xmlns:p14="http://schemas.microsoft.com/office/powerpoint/2010/main" val="1607052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6958" y="2541723"/>
            <a:ext cx="9961703" cy="2842040"/>
          </a:xfrm>
        </p:spPr>
        <p:txBody>
          <a:bodyPr>
            <a:normAutofit/>
          </a:bodyPr>
          <a:lstStyle/>
          <a:p>
            <a:pPr marL="0" indent="0">
              <a:buNone/>
            </a:pPr>
            <a:r>
              <a:rPr lang="en-US" dirty="0"/>
              <a:t>ii. The burden of proof is discharged if the Plaintiff proves his title Beyond Reasonable doubt. This degree or Standard of proof is required in a civil/action where title to land is in issue</a:t>
            </a:r>
          </a:p>
          <a:p>
            <a:pPr marL="0" indent="0">
              <a:buNone/>
            </a:pPr>
            <a:r>
              <a:rPr lang="en-US" b="1" dirty="0"/>
              <a:t>COMMENT ON EACH STATEMENT.</a:t>
            </a:r>
          </a:p>
        </p:txBody>
      </p:sp>
    </p:spTree>
    <p:extLst>
      <p:ext uri="{BB962C8B-B14F-4D97-AF65-F5344CB8AC3E}">
        <p14:creationId xmlns:p14="http://schemas.microsoft.com/office/powerpoint/2010/main" val="3522119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8297" y="1763486"/>
            <a:ext cx="9961703" cy="3331028"/>
          </a:xfrm>
        </p:spPr>
        <p:txBody>
          <a:bodyPr>
            <a:normAutofit fontScale="92500" lnSpcReduction="20000"/>
          </a:bodyPr>
          <a:lstStyle/>
          <a:p>
            <a:pPr marL="0" indent="0">
              <a:buNone/>
            </a:pPr>
            <a:r>
              <a:rPr lang="en-US" dirty="0"/>
              <a:t>- The statement is wrong. The </a:t>
            </a:r>
            <a:r>
              <a:rPr lang="en-US"/>
              <a:t>Standard </a:t>
            </a:r>
            <a:r>
              <a:rPr lang="en-GB"/>
              <a:t>of </a:t>
            </a:r>
            <a:r>
              <a:rPr lang="en-US"/>
              <a:t>proof </a:t>
            </a:r>
            <a:r>
              <a:rPr lang="en-US" dirty="0"/>
              <a:t>in all civil matters/case is proof on Balance of Probabilities/OR PREPONDERANCE OF PROBABILITIES</a:t>
            </a:r>
          </a:p>
          <a:p>
            <a:pPr>
              <a:buFontTx/>
              <a:buChar char="-"/>
            </a:pPr>
            <a:r>
              <a:rPr lang="en-US" dirty="0"/>
              <a:t>Proof Beyond Reasonable Doubt is applied in Criminal matters/case. It is placed on the Prosecution to prove the case against the accused.</a:t>
            </a:r>
          </a:p>
          <a:p>
            <a:pPr>
              <a:buFontTx/>
              <a:buChar char="-"/>
            </a:pPr>
            <a:r>
              <a:rPr lang="en-US" dirty="0"/>
              <a:t>NRCD 323 S. 12(1)</a:t>
            </a:r>
          </a:p>
          <a:p>
            <a:pPr marL="0" indent="0">
              <a:buNone/>
            </a:pPr>
            <a:r>
              <a:rPr lang="en-US" dirty="0"/>
              <a:t>“Except as otherwise provided by law, the Burden of Persuasion requires Proof by a PREPONDERANCE OF PROBABILITIES</a:t>
            </a:r>
          </a:p>
          <a:p>
            <a:pPr marL="0" indent="0">
              <a:buNone/>
            </a:pPr>
            <a:r>
              <a:rPr lang="en-US" dirty="0"/>
              <a:t>NRCD 323 S.12(2) read.</a:t>
            </a:r>
          </a:p>
        </p:txBody>
      </p:sp>
    </p:spTree>
    <p:extLst>
      <p:ext uri="{BB962C8B-B14F-4D97-AF65-F5344CB8AC3E}">
        <p14:creationId xmlns:p14="http://schemas.microsoft.com/office/powerpoint/2010/main" val="1021972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8297" y="1763486"/>
            <a:ext cx="9961703" cy="3331028"/>
          </a:xfrm>
        </p:spPr>
        <p:txBody>
          <a:bodyPr>
            <a:normAutofit lnSpcReduction="10000"/>
          </a:bodyPr>
          <a:lstStyle/>
          <a:p>
            <a:pPr marL="0" indent="0">
              <a:buNone/>
            </a:pPr>
            <a:r>
              <a:rPr lang="en-US" dirty="0"/>
              <a:t>-The statement:- “This degree or standard of Proof is required in a civil action where title to land is in issue”- is also wrong in fact it was held in case:-</a:t>
            </a:r>
          </a:p>
          <a:p>
            <a:pPr marL="0" indent="0">
              <a:buNone/>
            </a:pPr>
            <a:r>
              <a:rPr lang="en-US" dirty="0"/>
              <a:t>-</a:t>
            </a:r>
            <a:r>
              <a:rPr lang="en-US" dirty="0" err="1"/>
              <a:t>Adwumeng</a:t>
            </a:r>
            <a:r>
              <a:rPr lang="en-US" dirty="0"/>
              <a:t> v. </a:t>
            </a:r>
            <a:r>
              <a:rPr lang="en-US" dirty="0" err="1"/>
              <a:t>Domfeh</a:t>
            </a:r>
            <a:r>
              <a:rPr lang="en-US" dirty="0"/>
              <a:t> (1996-97) SCGLR 66 (h-3</a:t>
            </a:r>
            <a:r>
              <a:rPr lang="en-US"/>
              <a:t>) </a:t>
            </a:r>
            <a:r>
              <a:rPr lang="en-GB"/>
              <a:t>th</a:t>
            </a:r>
            <a:r>
              <a:rPr lang="en-US"/>
              <a:t>at </a:t>
            </a:r>
            <a:r>
              <a:rPr lang="en-US" dirty="0"/>
              <a:t>NRCD S.11(4) and NRCD 323 s. 11(2) provides without Exception that the Standard of Proof IN ALL CIVIL CASES is PROOF BY PREPONDERANCE </a:t>
            </a:r>
            <a:r>
              <a:rPr lang="en-US"/>
              <a:t>OF </a:t>
            </a:r>
            <a:r>
              <a:rPr lang="en-GB"/>
              <a:t>PROBABILITIES </a:t>
            </a:r>
            <a:r>
              <a:rPr lang="en-US"/>
              <a:t> </a:t>
            </a:r>
            <a:r>
              <a:rPr lang="en-US" dirty="0"/>
              <a:t>and so ALL CASES which have held that some civil cases (like land) should be PROVED BEYOND REASONABLE DOUBT are</a:t>
            </a:r>
            <a:r>
              <a:rPr lang="en-US" u="sng" dirty="0"/>
              <a:t> No</a:t>
            </a:r>
            <a:r>
              <a:rPr lang="en-US" dirty="0"/>
              <a:t> longer a GOOD LAW</a:t>
            </a:r>
          </a:p>
        </p:txBody>
      </p:sp>
    </p:spTree>
    <p:extLst>
      <p:ext uri="{BB962C8B-B14F-4D97-AF65-F5344CB8AC3E}">
        <p14:creationId xmlns:p14="http://schemas.microsoft.com/office/powerpoint/2010/main" val="2086733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8297" y="1763486"/>
            <a:ext cx="9961703" cy="3331028"/>
          </a:xfrm>
        </p:spPr>
        <p:txBody>
          <a:bodyPr>
            <a:normAutofit/>
          </a:bodyPr>
          <a:lstStyle/>
          <a:p>
            <a:pPr marL="0" indent="0">
              <a:buNone/>
            </a:pPr>
            <a:r>
              <a:rPr lang="en-US" dirty="0"/>
              <a:t>CONCLUSION:</a:t>
            </a:r>
          </a:p>
          <a:p>
            <a:pPr marL="571500" indent="-571500">
              <a:buAutoNum type="romanLcPeriod"/>
            </a:pPr>
            <a:r>
              <a:rPr lang="en-US" dirty="0"/>
              <a:t>The trial High Court was right in saying the legal burden is borne by the Plaintiff but the evidential burden is also borne by him</a:t>
            </a:r>
          </a:p>
          <a:p>
            <a:pPr marL="571500" indent="-571500">
              <a:buAutoNum type="romanLcPeriod"/>
            </a:pPr>
            <a:r>
              <a:rPr lang="en-US" dirty="0"/>
              <a:t>The trial High Court judge was wrong as the Standard of Proof is </a:t>
            </a:r>
            <a:r>
              <a:rPr lang="en-US" u="sng" dirty="0"/>
              <a:t>NOT</a:t>
            </a:r>
            <a:r>
              <a:rPr lang="en-US" dirty="0"/>
              <a:t> Beyond Reasonable Doubt BUT PREPONDERANCE of PROBABILITIES/OR BALANCE OF PROBABILITIES.</a:t>
            </a:r>
          </a:p>
        </p:txBody>
      </p:sp>
    </p:spTree>
    <p:extLst>
      <p:ext uri="{BB962C8B-B14F-4D97-AF65-F5344CB8AC3E}">
        <p14:creationId xmlns:p14="http://schemas.microsoft.com/office/powerpoint/2010/main" val="1406732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8297" y="1763486"/>
            <a:ext cx="9961703" cy="3331028"/>
          </a:xfrm>
        </p:spPr>
        <p:txBody>
          <a:bodyPr>
            <a:normAutofit/>
          </a:bodyPr>
          <a:lstStyle/>
          <a:p>
            <a:pPr marL="0" indent="0">
              <a:buNone/>
            </a:pPr>
            <a:r>
              <a:rPr lang="en-US" u="sng" dirty="0"/>
              <a:t>PROOF</a:t>
            </a:r>
          </a:p>
          <a:p>
            <a:pPr marL="0" indent="0">
              <a:buNone/>
            </a:pPr>
            <a:r>
              <a:rPr lang="en-US" u="sng" dirty="0"/>
              <a:t>QUESTION TWO                                                       </a:t>
            </a:r>
            <a:r>
              <a:rPr lang="en-US" dirty="0"/>
              <a:t>(June 1997, Q.4)</a:t>
            </a:r>
          </a:p>
          <a:p>
            <a:pPr marL="0" indent="0">
              <a:buNone/>
            </a:pPr>
            <a:r>
              <a:rPr lang="en-US" dirty="0"/>
              <a:t>In a criminal action the burden of proof always lies and remains on the prosecution to prove the guilt of the accused. No burden is ever placed on the accused. I cannot conceive any exception to that time tested rule.”</a:t>
            </a:r>
          </a:p>
          <a:p>
            <a:pPr marL="0" indent="0">
              <a:buNone/>
            </a:pPr>
            <a:r>
              <a:rPr lang="en-US" b="1"/>
              <a:t>COM</a:t>
            </a:r>
            <a:r>
              <a:rPr lang="en-GB" b="1"/>
              <a:t>M</a:t>
            </a:r>
            <a:r>
              <a:rPr lang="en-US" b="1"/>
              <a:t>ENT </a:t>
            </a:r>
            <a:r>
              <a:rPr lang="en-US" b="1" dirty="0"/>
              <a:t>ON THE STATEMENT OF THE TRIAL JUDGE</a:t>
            </a:r>
            <a:endParaRPr lang="en-US" dirty="0"/>
          </a:p>
        </p:txBody>
      </p:sp>
    </p:spTree>
    <p:extLst>
      <p:ext uri="{BB962C8B-B14F-4D97-AF65-F5344CB8AC3E}">
        <p14:creationId xmlns:p14="http://schemas.microsoft.com/office/powerpoint/2010/main" val="3321190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8297" y="1082351"/>
            <a:ext cx="9961703" cy="5131837"/>
          </a:xfrm>
        </p:spPr>
        <p:txBody>
          <a:bodyPr>
            <a:normAutofit fontScale="92500" lnSpcReduction="10000"/>
          </a:bodyPr>
          <a:lstStyle/>
          <a:p>
            <a:pPr marL="0" indent="0">
              <a:buNone/>
            </a:pPr>
            <a:r>
              <a:rPr lang="en-US" u="sng" dirty="0"/>
              <a:t>QUESTION ANALYSIS</a:t>
            </a:r>
          </a:p>
          <a:p>
            <a:pPr marL="514350" indent="-514350">
              <a:buAutoNum type="arabicPeriod"/>
            </a:pPr>
            <a:r>
              <a:rPr lang="en-US" dirty="0"/>
              <a:t>In a criminal action the burden of proof always lies and remains on the prosecution to prove the guilt of the accused</a:t>
            </a:r>
            <a:br>
              <a:rPr lang="en-US" dirty="0"/>
            </a:br>
            <a:r>
              <a:rPr lang="en-US"/>
              <a:t>-&gt; i</a:t>
            </a:r>
            <a:r>
              <a:rPr lang="en-GB"/>
              <a:t>s</a:t>
            </a:r>
            <a:r>
              <a:rPr lang="en-US"/>
              <a:t> </a:t>
            </a:r>
            <a:r>
              <a:rPr lang="en-GB"/>
              <a:t>it</a:t>
            </a:r>
            <a:r>
              <a:rPr lang="en-US"/>
              <a:t> </a:t>
            </a:r>
            <a:r>
              <a:rPr lang="en-US" dirty="0"/>
              <a:t>true –Yes  slide 46-50</a:t>
            </a:r>
          </a:p>
          <a:p>
            <a:pPr marL="514350" indent="-514350">
              <a:buAutoNum type="arabicPeriod"/>
            </a:pPr>
            <a:r>
              <a:rPr lang="en-US" dirty="0"/>
              <a:t>No burden is ever placed on the accused</a:t>
            </a:r>
            <a:br>
              <a:rPr lang="en-US" dirty="0"/>
            </a:br>
            <a:r>
              <a:rPr lang="en-US" dirty="0"/>
              <a:t>-&gt; is it True- No (Slide 87-98)</a:t>
            </a:r>
          </a:p>
          <a:p>
            <a:pPr marL="514350" indent="-514350">
              <a:buAutoNum type="arabicPeriod"/>
            </a:pPr>
            <a:r>
              <a:rPr lang="en-US" dirty="0"/>
              <a:t>I cannot conceive any exception to that time tested rule</a:t>
            </a:r>
          </a:p>
          <a:p>
            <a:pPr marL="0" indent="0">
              <a:buNone/>
            </a:pPr>
            <a:r>
              <a:rPr lang="en-US" dirty="0"/>
              <a:t>What are the exceptions (slide </a:t>
            </a:r>
            <a:r>
              <a:rPr lang="en-US"/>
              <a:t>92-98)</a:t>
            </a:r>
            <a:endParaRPr lang="en-GB"/>
          </a:p>
          <a:p>
            <a:pPr marL="0" indent="0">
              <a:buNone/>
            </a:pPr>
            <a:r>
              <a:rPr lang="en-US"/>
              <a:t> </a:t>
            </a:r>
            <a:r>
              <a:rPr lang="en-GB"/>
              <a:t>A</a:t>
            </a:r>
            <a:r>
              <a:rPr lang="en-US"/>
              <a:t>re </a:t>
            </a:r>
            <a:r>
              <a:rPr lang="en-US" dirty="0"/>
              <a:t>there exceptions to the fact that no burden is placed on the accused</a:t>
            </a:r>
          </a:p>
          <a:p>
            <a:pPr>
              <a:buFontTx/>
              <a:buChar char="-"/>
            </a:pPr>
            <a:r>
              <a:rPr lang="en-US" dirty="0"/>
              <a:t>Statutory – NRCD 323 s.14</a:t>
            </a:r>
          </a:p>
          <a:p>
            <a:pPr>
              <a:buFontTx/>
              <a:buChar char="-"/>
            </a:pPr>
            <a:r>
              <a:rPr lang="en-US" dirty="0"/>
              <a:t>Constitution – Art 19(10)</a:t>
            </a:r>
          </a:p>
          <a:p>
            <a:pPr>
              <a:buFontTx/>
              <a:buChar char="-"/>
            </a:pPr>
            <a:r>
              <a:rPr lang="en-US" dirty="0"/>
              <a:t>Act 29 – sec 206</a:t>
            </a:r>
          </a:p>
        </p:txBody>
      </p:sp>
    </p:spTree>
    <p:extLst>
      <p:ext uri="{BB962C8B-B14F-4D97-AF65-F5344CB8AC3E}">
        <p14:creationId xmlns:p14="http://schemas.microsoft.com/office/powerpoint/2010/main" val="2357245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6370" y="923730"/>
            <a:ext cx="9961703" cy="5131837"/>
          </a:xfrm>
        </p:spPr>
        <p:txBody>
          <a:bodyPr>
            <a:normAutofit/>
          </a:bodyPr>
          <a:lstStyle/>
          <a:p>
            <a:pPr marL="457200" lvl="1" indent="0">
              <a:buNone/>
            </a:pPr>
            <a:r>
              <a:rPr lang="en-US" u="sng" dirty="0"/>
              <a:t>INTRO: </a:t>
            </a:r>
            <a:r>
              <a:rPr lang="en-US" dirty="0"/>
              <a:t>QUESTION 2 JUNE 1997 Q4</a:t>
            </a:r>
          </a:p>
          <a:p>
            <a:pPr marL="971550" lvl="1" indent="-514350">
              <a:buAutoNum type="romanLcPeriod"/>
            </a:pPr>
            <a:r>
              <a:rPr lang="en-US" dirty="0"/>
              <a:t>What is the Burden of Proof</a:t>
            </a:r>
            <a:br>
              <a:rPr lang="en-US" dirty="0"/>
            </a:br>
            <a:r>
              <a:rPr lang="en-US" dirty="0"/>
              <a:t>Burden of Producing Evidence sec 11(1)</a:t>
            </a:r>
            <a:br>
              <a:rPr lang="en-US" dirty="0"/>
            </a:br>
            <a:r>
              <a:rPr lang="en-US" dirty="0"/>
              <a:t>Burden of Persuasion is sec 10(1)</a:t>
            </a:r>
          </a:p>
          <a:p>
            <a:pPr marL="457200" lvl="1" indent="0">
              <a:buNone/>
            </a:pPr>
            <a:r>
              <a:rPr lang="en-US" dirty="0"/>
              <a:t>Explain the 2 burdens and </a:t>
            </a:r>
            <a:r>
              <a:rPr lang="en-US"/>
              <a:t>if </a:t>
            </a:r>
            <a:r>
              <a:rPr lang="en-GB"/>
              <a:t>they alleged, they </a:t>
            </a:r>
            <a:r>
              <a:rPr lang="en-US"/>
              <a:t>must </a:t>
            </a:r>
            <a:r>
              <a:rPr lang="en-US" dirty="0"/>
              <a:t>prove.</a:t>
            </a:r>
          </a:p>
          <a:p>
            <a:pPr marL="457200" lvl="1" indent="0">
              <a:buNone/>
            </a:pPr>
            <a:r>
              <a:rPr lang="en-US" dirty="0"/>
              <a:t>ii. The first statement is correct</a:t>
            </a:r>
          </a:p>
          <a:p>
            <a:pPr marL="457200" lvl="1" indent="0">
              <a:buNone/>
            </a:pPr>
            <a:r>
              <a:rPr lang="en-US" dirty="0"/>
              <a:t>The second statement is wrong</a:t>
            </a:r>
          </a:p>
          <a:p>
            <a:pPr marL="457200" lvl="1" indent="0">
              <a:buNone/>
            </a:pPr>
            <a:r>
              <a:rPr lang="en-US" dirty="0"/>
              <a:t>iii. In criminal action, what sort of burden is on the Prosecution?</a:t>
            </a:r>
          </a:p>
          <a:p>
            <a:pPr lvl="1">
              <a:buFontTx/>
              <a:buChar char="-"/>
            </a:pPr>
            <a:r>
              <a:rPr lang="en-US" dirty="0"/>
              <a:t>The Burden of Producing  Evidence</a:t>
            </a:r>
            <a:br>
              <a:rPr lang="en-US" dirty="0"/>
            </a:br>
            <a:r>
              <a:rPr lang="en-US" dirty="0"/>
              <a:t>NRCD 323 11(2) read</a:t>
            </a:r>
          </a:p>
          <a:p>
            <a:pPr lvl="1">
              <a:buFontTx/>
              <a:buChar char="-"/>
            </a:pPr>
            <a:r>
              <a:rPr lang="en-US" dirty="0"/>
              <a:t>Prosecution is to produce 1. </a:t>
            </a:r>
            <a:r>
              <a:rPr lang="en-US" u="sng" dirty="0"/>
              <a:t>SUFFICIENT EVIDENCE </a:t>
            </a:r>
            <a:r>
              <a:rPr lang="en-US" dirty="0"/>
              <a:t>2. </a:t>
            </a:r>
            <a:r>
              <a:rPr lang="en-US" u="sng" dirty="0"/>
              <a:t>ON ALL THE EVIDENCE</a:t>
            </a:r>
            <a:r>
              <a:rPr lang="en-US" dirty="0"/>
              <a:t> 3</a:t>
            </a:r>
            <a:r>
              <a:rPr lang="en-US"/>
              <a:t>. WHICH</a:t>
            </a:r>
            <a:r>
              <a:rPr lang="en-GB"/>
              <a:t> </a:t>
            </a:r>
            <a:r>
              <a:rPr lang="en-US"/>
              <a:t>IS </a:t>
            </a:r>
            <a:r>
              <a:rPr lang="en-US" u="sng" dirty="0"/>
              <a:t>ESSENTIAL TO THE COURT OF THE ACCUSED.</a:t>
            </a:r>
          </a:p>
          <a:p>
            <a:pPr marL="457200" lvl="1" indent="0">
              <a:buNone/>
            </a:pPr>
            <a:r>
              <a:rPr lang="en-US" dirty="0"/>
              <a:t>STANDARD -&gt; </a:t>
            </a:r>
            <a:r>
              <a:rPr lang="en-US" u="sng" dirty="0"/>
              <a:t>BEYOND REASONABLE DOUBT.</a:t>
            </a:r>
          </a:p>
          <a:p>
            <a:pPr marL="457200" lvl="1" indent="0">
              <a:buNone/>
            </a:pPr>
            <a:endParaRPr lang="en-US" dirty="0"/>
          </a:p>
        </p:txBody>
      </p:sp>
    </p:spTree>
    <p:extLst>
      <p:ext uri="{BB962C8B-B14F-4D97-AF65-F5344CB8AC3E}">
        <p14:creationId xmlns:p14="http://schemas.microsoft.com/office/powerpoint/2010/main" val="3573462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148" y="863081"/>
            <a:ext cx="9961703" cy="5131837"/>
          </a:xfrm>
        </p:spPr>
        <p:txBody>
          <a:bodyPr>
            <a:normAutofit/>
          </a:bodyPr>
          <a:lstStyle/>
          <a:p>
            <a:pPr marL="457200" lvl="1" indent="0">
              <a:buNone/>
            </a:pPr>
            <a:r>
              <a:rPr lang="en-US" dirty="0"/>
              <a:t>2. Is there a burden on the accused?</a:t>
            </a:r>
          </a:p>
          <a:p>
            <a:pPr marL="457200" lvl="1" indent="0">
              <a:buNone/>
            </a:pPr>
            <a:r>
              <a:rPr lang="en-US" dirty="0"/>
              <a:t>Yes, a burden id PLACED on the ACCUSED</a:t>
            </a:r>
          </a:p>
          <a:p>
            <a:pPr marL="457200" lvl="1" indent="0">
              <a:buNone/>
            </a:pPr>
            <a:r>
              <a:rPr lang="en-GB"/>
              <a:t>-</a:t>
            </a:r>
            <a:r>
              <a:rPr lang="en-US" u="sng"/>
              <a:t>ONUS </a:t>
            </a:r>
            <a:r>
              <a:rPr lang="en-US" u="sng" dirty="0"/>
              <a:t>ON THE ACCUSED:</a:t>
            </a:r>
            <a:r>
              <a:rPr lang="en-US" dirty="0"/>
              <a:t>  (slide 85)</a:t>
            </a:r>
          </a:p>
          <a:p>
            <a:pPr marL="457200" lvl="1" indent="0">
              <a:buNone/>
            </a:pPr>
            <a:r>
              <a:rPr lang="en-GB"/>
              <a:t>i.</a:t>
            </a:r>
            <a:r>
              <a:rPr lang="en-US"/>
              <a:t>Onus </a:t>
            </a:r>
            <a:r>
              <a:rPr lang="en-US" dirty="0"/>
              <a:t>on the accused to establish his </a:t>
            </a:r>
            <a:r>
              <a:rPr lang="en-US" u="sng" dirty="0"/>
              <a:t>DEFENCE</a:t>
            </a:r>
            <a:r>
              <a:rPr lang="en-US" dirty="0"/>
              <a:t> </a:t>
            </a:r>
            <a:r>
              <a:rPr lang="en-US"/>
              <a:t>by </a:t>
            </a:r>
            <a:r>
              <a:rPr lang="en-US" u="sng"/>
              <a:t>RAISING</a:t>
            </a:r>
            <a:endParaRPr lang="en-US" dirty="0"/>
          </a:p>
          <a:p>
            <a:pPr marL="457200" lvl="1" indent="0">
              <a:buNone/>
            </a:pPr>
            <a:r>
              <a:rPr lang="en-US"/>
              <a:t> </a:t>
            </a:r>
            <a:r>
              <a:rPr lang="en-US" u="sng" dirty="0"/>
              <a:t>REASONABLE DOUBT</a:t>
            </a:r>
          </a:p>
          <a:p>
            <a:pPr marL="457200" lvl="1" indent="0">
              <a:buNone/>
            </a:pPr>
            <a:r>
              <a:rPr lang="en-US" dirty="0"/>
              <a:t>This onus is covered by s.11(3) NRCD 323 S.11(3</a:t>
            </a:r>
            <a:r>
              <a:rPr lang="en-US"/>
              <a:t>) </a:t>
            </a:r>
            <a:endParaRPr lang="en-US" dirty="0"/>
          </a:p>
          <a:p>
            <a:pPr marL="457200" lvl="1" indent="0">
              <a:buNone/>
            </a:pPr>
            <a:r>
              <a:rPr lang="en-US" dirty="0"/>
              <a:t>Read 11(3) first </a:t>
            </a:r>
          </a:p>
          <a:p>
            <a:pPr marL="457200" lvl="1" indent="0">
              <a:buNone/>
            </a:pPr>
            <a:endParaRPr lang="en-US" dirty="0"/>
          </a:p>
        </p:txBody>
      </p:sp>
    </p:spTree>
    <p:extLst>
      <p:ext uri="{BB962C8B-B14F-4D97-AF65-F5344CB8AC3E}">
        <p14:creationId xmlns:p14="http://schemas.microsoft.com/office/powerpoint/2010/main" val="2154999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148" y="863081"/>
            <a:ext cx="9961703" cy="5131837"/>
          </a:xfrm>
        </p:spPr>
        <p:txBody>
          <a:bodyPr>
            <a:normAutofit/>
          </a:bodyPr>
          <a:lstStyle/>
          <a:p>
            <a:pPr marL="457200" lvl="1" indent="0">
              <a:buNone/>
            </a:pPr>
            <a:r>
              <a:rPr lang="en-US" dirty="0"/>
              <a:t> - S.13(2)</a:t>
            </a:r>
          </a:p>
          <a:p>
            <a:pPr marL="457200" lvl="1" indent="0">
              <a:buNone/>
            </a:pPr>
            <a:r>
              <a:rPr lang="en-US" dirty="0"/>
              <a:t>“Except as provided in section 15(3)… Read</a:t>
            </a:r>
          </a:p>
          <a:p>
            <a:pPr marL="457200" lvl="1" indent="0">
              <a:buNone/>
            </a:pPr>
            <a:r>
              <a:rPr lang="en-US" dirty="0"/>
              <a:t>-it implies:- slide 87</a:t>
            </a:r>
          </a:p>
          <a:p>
            <a:pPr marL="457200" lvl="1" indent="0">
              <a:buNone/>
            </a:pPr>
            <a:r>
              <a:rPr lang="en-US" dirty="0"/>
              <a:t>That where it is necessary for the </a:t>
            </a:r>
            <a:r>
              <a:rPr lang="en-US" u="sng" dirty="0"/>
              <a:t>accused</a:t>
            </a:r>
            <a:r>
              <a:rPr lang="en-US" dirty="0"/>
              <a:t> to lead evidence to DEFEND HIMSELF (after the proof of prima facie case against him)</a:t>
            </a:r>
          </a:p>
          <a:p>
            <a:pPr marL="457200" lvl="1" indent="0">
              <a:buNone/>
            </a:pPr>
            <a:r>
              <a:rPr lang="en-US" dirty="0"/>
              <a:t>-He is </a:t>
            </a:r>
            <a:r>
              <a:rPr lang="en-US" u="sng" dirty="0"/>
              <a:t>MERELY</a:t>
            </a:r>
            <a:r>
              <a:rPr lang="en-US" dirty="0"/>
              <a:t> required to lead Evidence to </a:t>
            </a:r>
            <a:r>
              <a:rPr lang="en-US" u="sng" dirty="0"/>
              <a:t>CONVINCE</a:t>
            </a:r>
            <a:r>
              <a:rPr lang="en-US" dirty="0"/>
              <a:t> the court that there is </a:t>
            </a:r>
            <a:r>
              <a:rPr lang="en-US" u="sng" dirty="0"/>
              <a:t>REASONABLE DOUBT</a:t>
            </a:r>
            <a:r>
              <a:rPr lang="en-US" dirty="0"/>
              <a:t> as to whether or not he is guilty</a:t>
            </a:r>
          </a:p>
          <a:p>
            <a:pPr marL="457200" lvl="1" indent="0">
              <a:buNone/>
            </a:pPr>
            <a:r>
              <a:rPr lang="en-US" dirty="0"/>
              <a:t>-COP v. </a:t>
            </a:r>
            <a:r>
              <a:rPr lang="en-US" dirty="0" err="1"/>
              <a:t>Antwi</a:t>
            </a:r>
            <a:r>
              <a:rPr lang="en-US" dirty="0"/>
              <a:t> (1961) GLR 408</a:t>
            </a:r>
          </a:p>
          <a:p>
            <a:pPr marL="457200" lvl="1" indent="0">
              <a:buNone/>
            </a:pPr>
            <a:r>
              <a:rPr lang="en-US" dirty="0"/>
              <a:t>“The accused is not required to prove anything; if he can merely raise a Reasonable doubt as to his guilt, HE MUST be acquitted.</a:t>
            </a:r>
          </a:p>
        </p:txBody>
      </p:sp>
    </p:spTree>
    <p:extLst>
      <p:ext uri="{BB962C8B-B14F-4D97-AF65-F5344CB8AC3E}">
        <p14:creationId xmlns:p14="http://schemas.microsoft.com/office/powerpoint/2010/main" val="3910891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6370" y="1875454"/>
            <a:ext cx="9588479" cy="4049486"/>
          </a:xfrm>
        </p:spPr>
        <p:txBody>
          <a:bodyPr>
            <a:normAutofit/>
          </a:bodyPr>
          <a:lstStyle/>
          <a:p>
            <a:pPr marL="457200" lvl="1" indent="0">
              <a:buNone/>
            </a:pPr>
            <a:r>
              <a:rPr lang="en-US" dirty="0"/>
              <a:t>3. In what occasions/instances does the </a:t>
            </a:r>
            <a:r>
              <a:rPr lang="en-US"/>
              <a:t>law place </a:t>
            </a:r>
            <a:r>
              <a:rPr lang="en-US" dirty="0"/>
              <a:t>the Onus of proof on the </a:t>
            </a:r>
            <a:r>
              <a:rPr lang="en-US"/>
              <a:t>Accused:</a:t>
            </a:r>
            <a:endParaRPr lang="en-GB"/>
          </a:p>
          <a:p>
            <a:pPr marL="457200" lvl="1" indent="0">
              <a:buNone/>
            </a:pPr>
            <a:r>
              <a:rPr lang="en-GB"/>
              <a:t>There are 3 occasions:</a:t>
            </a:r>
            <a:endParaRPr lang="en-US" dirty="0"/>
          </a:p>
          <a:p>
            <a:pPr marL="971550" lvl="1" indent="-514350">
              <a:buAutoNum type="romanLcPeriod"/>
            </a:pPr>
            <a:r>
              <a:rPr lang="en-US"/>
              <a:t>Where </a:t>
            </a:r>
            <a:r>
              <a:rPr lang="en-GB"/>
              <a:t>statute</a:t>
            </a:r>
            <a:r>
              <a:rPr lang="en-US"/>
              <a:t> </a:t>
            </a:r>
            <a:r>
              <a:rPr lang="en-US" dirty="0"/>
              <a:t>requires that the Accused should make his </a:t>
            </a:r>
            <a:r>
              <a:rPr lang="en-US" u="sng" dirty="0"/>
              <a:t>DEFENCE</a:t>
            </a:r>
            <a:br>
              <a:rPr lang="en-US" dirty="0"/>
            </a:br>
            <a:r>
              <a:rPr lang="en-US" dirty="0"/>
              <a:t>i.e. Act 29 sec 206 (slide 92)</a:t>
            </a:r>
          </a:p>
          <a:p>
            <a:pPr marL="971550" lvl="1" indent="-514350">
              <a:buAutoNum type="romanLcPeriod"/>
            </a:pPr>
            <a:r>
              <a:rPr lang="en-US" dirty="0"/>
              <a:t>Whether the Accused pleads insanity (insanity cases) slide 93</a:t>
            </a:r>
          </a:p>
          <a:p>
            <a:pPr marL="971550" lvl="1" indent="-514350">
              <a:buAutoNum type="romanLcPeriod"/>
            </a:pPr>
            <a:r>
              <a:rPr lang="en-US"/>
              <a:t>Wher</a:t>
            </a:r>
            <a:r>
              <a:rPr lang="en-GB"/>
              <a:t>e</a:t>
            </a:r>
            <a:r>
              <a:rPr lang="en-US"/>
              <a:t> </a:t>
            </a:r>
            <a:r>
              <a:rPr lang="en-US" dirty="0"/>
              <a:t>the facts of the DEFENCE are PECULIARY within the mind of the Accused</a:t>
            </a:r>
          </a:p>
          <a:p>
            <a:pPr lvl="1">
              <a:buFontTx/>
              <a:buChar char="-"/>
            </a:pPr>
            <a:r>
              <a:rPr lang="en-US" dirty="0" err="1"/>
              <a:t>Salifu</a:t>
            </a:r>
            <a:r>
              <a:rPr lang="en-US" dirty="0"/>
              <a:t> v. The Republic (1974) 2GLR 291 (Slide 98)</a:t>
            </a:r>
          </a:p>
          <a:p>
            <a:pPr lvl="1">
              <a:buFontTx/>
              <a:buChar char="-"/>
            </a:pPr>
            <a:r>
              <a:rPr lang="en-US" dirty="0"/>
              <a:t>NRCD 323 sec 14</a:t>
            </a:r>
          </a:p>
        </p:txBody>
      </p:sp>
    </p:spTree>
    <p:extLst>
      <p:ext uri="{BB962C8B-B14F-4D97-AF65-F5344CB8AC3E}">
        <p14:creationId xmlns:p14="http://schemas.microsoft.com/office/powerpoint/2010/main" val="27471996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3692" y="1744825"/>
            <a:ext cx="9588479" cy="4049486"/>
          </a:xfrm>
        </p:spPr>
        <p:txBody>
          <a:bodyPr>
            <a:normAutofit/>
          </a:bodyPr>
          <a:lstStyle/>
          <a:p>
            <a:pPr marL="457200" lvl="1" indent="0">
              <a:buNone/>
            </a:pPr>
            <a:r>
              <a:rPr lang="en-US" b="1" u="sng" dirty="0"/>
              <a:t>Exceptions</a:t>
            </a:r>
          </a:p>
          <a:p>
            <a:pPr marL="914400" lvl="1" indent="-457200">
              <a:buAutoNum type="arabicPeriod"/>
            </a:pPr>
            <a:r>
              <a:rPr lang="en-US" dirty="0"/>
              <a:t>Statutes placing Onus of proof on the Accused -&gt; Act 29 sec 206</a:t>
            </a:r>
          </a:p>
          <a:p>
            <a:pPr lvl="1">
              <a:buFontTx/>
              <a:buChar char="-"/>
            </a:pPr>
            <a:r>
              <a:rPr lang="en-US" dirty="0"/>
              <a:t>Meaning </a:t>
            </a:r>
          </a:p>
          <a:p>
            <a:pPr marL="457200" lvl="1" indent="0">
              <a:buNone/>
            </a:pPr>
            <a:r>
              <a:rPr lang="en-US" dirty="0"/>
              <a:t>The moment you are seen with an offensive weapon – you are </a:t>
            </a:r>
            <a:r>
              <a:rPr lang="en-US" u="sng" dirty="0"/>
              <a:t>PRESUMED</a:t>
            </a:r>
            <a:r>
              <a:rPr lang="en-US" dirty="0"/>
              <a:t> to have committed a </a:t>
            </a:r>
            <a:r>
              <a:rPr lang="en-US" u="sng" dirty="0"/>
              <a:t>Misdemeanor</a:t>
            </a:r>
            <a:r>
              <a:rPr lang="en-US" dirty="0"/>
              <a:t> the onus is on you to prove </a:t>
            </a:r>
            <a:r>
              <a:rPr lang="en-US" u="sng" dirty="0"/>
              <a:t>otherwise</a:t>
            </a:r>
          </a:p>
          <a:p>
            <a:pPr marL="457200" lvl="1" indent="0">
              <a:buNone/>
            </a:pPr>
            <a:r>
              <a:rPr lang="en-US" dirty="0"/>
              <a:t>2. Insanity cases</a:t>
            </a:r>
          </a:p>
          <a:p>
            <a:pPr marL="457200" lvl="1" indent="0">
              <a:buNone/>
            </a:pPr>
            <a:r>
              <a:rPr lang="en-US" dirty="0"/>
              <a:t>3. Where the facts of </a:t>
            </a:r>
            <a:r>
              <a:rPr lang="en-US"/>
              <a:t>the </a:t>
            </a:r>
            <a:r>
              <a:rPr lang="en-GB"/>
              <a:t>DEFENCE</a:t>
            </a:r>
            <a:r>
              <a:rPr lang="en-US"/>
              <a:t> are P</a:t>
            </a:r>
            <a:r>
              <a:rPr lang="en-GB"/>
              <a:t>E</a:t>
            </a:r>
            <a:r>
              <a:rPr lang="en-US"/>
              <a:t>CUL</a:t>
            </a:r>
            <a:r>
              <a:rPr lang="en-GB"/>
              <a:t>IA</a:t>
            </a:r>
            <a:r>
              <a:rPr lang="en-US"/>
              <a:t>RY </a:t>
            </a:r>
            <a:r>
              <a:rPr lang="en-US" dirty="0"/>
              <a:t>within the mind of the Accused.</a:t>
            </a:r>
          </a:p>
        </p:txBody>
      </p:sp>
    </p:spTree>
    <p:extLst>
      <p:ext uri="{BB962C8B-B14F-4D97-AF65-F5344CB8AC3E}">
        <p14:creationId xmlns:p14="http://schemas.microsoft.com/office/powerpoint/2010/main" val="1188009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3692" y="1744825"/>
            <a:ext cx="9588479" cy="4049486"/>
          </a:xfrm>
        </p:spPr>
        <p:txBody>
          <a:bodyPr>
            <a:normAutofit/>
          </a:bodyPr>
          <a:lstStyle/>
          <a:p>
            <a:r>
              <a:rPr lang="en-US" u="sng" dirty="0"/>
              <a:t>QUESTION THREE   </a:t>
            </a:r>
            <a:r>
              <a:rPr lang="en-US" dirty="0"/>
              <a:t>(June 1997, Q.4) (same 2019/2020)</a:t>
            </a:r>
            <a:endParaRPr lang="en-US" sz="1800" dirty="0"/>
          </a:p>
          <a:p>
            <a:r>
              <a:rPr lang="en-US" dirty="0"/>
              <a:t>The plaintiff, </a:t>
            </a:r>
            <a:r>
              <a:rPr lang="en-US" dirty="0" err="1"/>
              <a:t>Opanin</a:t>
            </a:r>
            <a:r>
              <a:rPr lang="en-US" dirty="0"/>
              <a:t> </a:t>
            </a:r>
            <a:r>
              <a:rPr lang="en-US" dirty="0" err="1"/>
              <a:t>Kwaku</a:t>
            </a:r>
            <a:r>
              <a:rPr lang="en-US" dirty="0"/>
              <a:t> Manu, brought an action against the defendant, Rev. Dr. </a:t>
            </a:r>
            <a:r>
              <a:rPr lang="en-US" dirty="0" err="1"/>
              <a:t>Tomtom</a:t>
            </a:r>
            <a:r>
              <a:rPr lang="en-US" dirty="0"/>
              <a:t>, claiming declaration of title to a piece of land. The main issue set down for determination was whether or not the defendant’s lease had been procured by fraud. In his judgment, the trial Judge stated as follows:</a:t>
            </a:r>
            <a:endParaRPr lang="en-US" sz="1800" dirty="0"/>
          </a:p>
        </p:txBody>
      </p:sp>
    </p:spTree>
    <p:extLst>
      <p:ext uri="{BB962C8B-B14F-4D97-AF65-F5344CB8AC3E}">
        <p14:creationId xmlns:p14="http://schemas.microsoft.com/office/powerpoint/2010/main" val="686391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3022" y="1492899"/>
            <a:ext cx="9588479" cy="4049486"/>
          </a:xfrm>
        </p:spPr>
        <p:txBody>
          <a:bodyPr>
            <a:normAutofit fontScale="92500" lnSpcReduction="10000"/>
          </a:bodyPr>
          <a:lstStyle/>
          <a:p>
            <a:pPr marL="0" indent="0">
              <a:buNone/>
            </a:pPr>
            <a:r>
              <a:rPr lang="en-US" dirty="0"/>
              <a:t>“The defendant is a Reverend Minister and a PHD holder in Divinity and Theology. He should have been very concerned to dislodge the allegation of fraud levelled against him, yet he took the view that the plaintiff bore the burden of persuasion and the burden of producing evidence. I disagree with him. The defendant also asserted that there was a high burden imposed on the plaintiff in this regard. I further disagree. The law as I understand is that in a civil case even where an allegation that a crime has been committed is directly in issue, the burden of persuasion is still the civil standard; proof by a preponderance of probabilities. I find that the plaintiff has discharged the burden and is therefore entitled to the relief he seeks.”</a:t>
            </a:r>
          </a:p>
          <a:p>
            <a:pPr marL="0" indent="0">
              <a:buNone/>
            </a:pPr>
            <a:r>
              <a:rPr lang="en-US" b="1" dirty="0"/>
              <a:t>COMMENT ON THIS JUDGMENT. </a:t>
            </a:r>
            <a:endParaRPr lang="en-US" dirty="0"/>
          </a:p>
          <a:p>
            <a:endParaRPr lang="en-US" dirty="0"/>
          </a:p>
          <a:p>
            <a:pPr marL="0" indent="0">
              <a:buNone/>
            </a:pPr>
            <a:endParaRPr lang="en-US" sz="1800" dirty="0"/>
          </a:p>
        </p:txBody>
      </p:sp>
    </p:spTree>
    <p:extLst>
      <p:ext uri="{BB962C8B-B14F-4D97-AF65-F5344CB8AC3E}">
        <p14:creationId xmlns:p14="http://schemas.microsoft.com/office/powerpoint/2010/main" val="1905568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96B0-3421-A544-A978-EAC7C80B4191}"/>
              </a:ext>
            </a:extLst>
          </p:cNvPr>
          <p:cNvSpPr>
            <a:spLocks noGrp="1"/>
          </p:cNvSpPr>
          <p:nvPr>
            <p:ph type="title"/>
          </p:nvPr>
        </p:nvSpPr>
        <p:spPr>
          <a:xfrm>
            <a:off x="838200" y="365125"/>
            <a:ext cx="10515600" cy="2358430"/>
          </a:xfrm>
        </p:spPr>
        <p:txBody>
          <a:bodyPr/>
          <a:lstStyle/>
          <a:p>
            <a:pPr marL="0" indent="0">
              <a:buNone/>
            </a:pPr>
            <a:r>
              <a:rPr lang="en-GB" u="sng"/>
              <a:t>Question 3</a:t>
            </a:r>
            <a:r>
              <a:rPr lang="en-GB"/>
              <a:t>           (June 1997 Q4. June 2020)</a:t>
            </a:r>
            <a:br>
              <a:rPr lang="en-GB"/>
            </a:br>
            <a:r>
              <a:rPr lang="en-GB"/>
              <a:t>         </a:t>
            </a:r>
            <a:br>
              <a:rPr lang="en-GB"/>
            </a:br>
            <a:r>
              <a:rPr lang="en-GB"/>
              <a:t>        COMMENT ON THIS STATEMENT </a:t>
            </a:r>
            <a:endParaRPr lang="en-US"/>
          </a:p>
        </p:txBody>
      </p:sp>
      <p:sp>
        <p:nvSpPr>
          <p:cNvPr id="3" name="Content Placeholder 2">
            <a:extLst>
              <a:ext uri="{FF2B5EF4-FFF2-40B4-BE49-F238E27FC236}">
                <a16:creationId xmlns:a16="http://schemas.microsoft.com/office/drawing/2014/main" id="{B048A5DD-DC65-9144-9563-3034294C0AFE}"/>
              </a:ext>
            </a:extLst>
          </p:cNvPr>
          <p:cNvSpPr>
            <a:spLocks noGrp="1"/>
          </p:cNvSpPr>
          <p:nvPr>
            <p:ph idx="1"/>
          </p:nvPr>
        </p:nvSpPr>
        <p:spPr/>
        <p:txBody>
          <a:bodyPr/>
          <a:lstStyle/>
          <a:p>
            <a:pPr marL="0" indent="0">
              <a:buNone/>
            </a:pPr>
            <a:r>
              <a:rPr lang="en-GB"/>
              <a:t>             </a:t>
            </a:r>
            <a:endParaRPr lang="en-US"/>
          </a:p>
        </p:txBody>
      </p:sp>
    </p:spTree>
    <p:extLst>
      <p:ext uri="{BB962C8B-B14F-4D97-AF65-F5344CB8AC3E}">
        <p14:creationId xmlns:p14="http://schemas.microsoft.com/office/powerpoint/2010/main" val="953705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59558</TotalTime>
  <Words>1716</Words>
  <Application>Microsoft Office PowerPoint</Application>
  <PresentationFormat>Widescreen</PresentationFormat>
  <Paragraphs>191</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PROOF</vt:lpstr>
      <vt:lpstr>PROOF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3           (June 1997 Q4. June 2020)                   COMMENT ON THIS STATEMENT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PROOF</dc:title>
  <dc:creator>MAIN</dc:creator>
  <cp:lastModifiedBy>Peter Owusu-Ansah</cp:lastModifiedBy>
  <cp:revision>85</cp:revision>
  <dcterms:created xsi:type="dcterms:W3CDTF">2020-11-25T21:09:08Z</dcterms:created>
  <dcterms:modified xsi:type="dcterms:W3CDTF">2021-01-13T15:13:43Z</dcterms:modified>
</cp:coreProperties>
</file>